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7" r:id="rId4"/>
    <p:sldId id="298" r:id="rId5"/>
    <p:sldId id="261" r:id="rId6"/>
    <p:sldId id="262" r:id="rId7"/>
    <p:sldId id="263" r:id="rId8"/>
    <p:sldId id="264" r:id="rId9"/>
    <p:sldId id="265" r:id="rId10"/>
    <p:sldId id="266" r:id="rId11"/>
    <p:sldId id="267" r:id="rId12"/>
    <p:sldId id="259" r:id="rId13"/>
    <p:sldId id="270" r:id="rId14"/>
    <p:sldId id="272" r:id="rId15"/>
    <p:sldId id="273" r:id="rId16"/>
    <p:sldId id="275" r:id="rId17"/>
    <p:sldId id="278" r:id="rId18"/>
    <p:sldId id="281" r:id="rId19"/>
    <p:sldId id="283" r:id="rId20"/>
    <p:sldId id="286" r:id="rId21"/>
    <p:sldId id="290" r:id="rId22"/>
    <p:sldId id="292" r:id="rId23"/>
    <p:sldId id="294" r:id="rId24"/>
    <p:sldId id="301" r:id="rId25"/>
    <p:sldId id="302" r:id="rId26"/>
    <p:sldId id="296"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116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8" name="Slide Number Placeholder 7"/>
          <p:cNvSpPr>
            <a:spLocks noGrp="1"/>
          </p:cNvSpPr>
          <p:nvPr>
            <p:ph type="sldNum" sz="quarter" idx="11"/>
          </p:nvPr>
        </p:nvSpPr>
        <p:spPr/>
        <p:txBody>
          <a:bodyPr/>
          <a:lstStyle/>
          <a:p>
            <a:fld id="{669AA311-0865-4710-871D-77388AC7E6FB}"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9AA311-0865-4710-871D-77388AC7E6FB}"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9AA311-0865-4710-871D-77388AC7E6FB}"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9AA311-0865-4710-871D-77388AC7E6FB}"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D4297-4A2F-45A1-B3DD-33F1F88C10D7}" type="datetimeFigureOut">
              <a:rPr lang="en-US" smtClean="0"/>
              <a:pPr/>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9AA311-0865-4710-871D-77388AC7E6F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8DD4297-4A2F-45A1-B3DD-33F1F88C10D7}" type="datetimeFigureOut">
              <a:rPr lang="en-US" smtClean="0"/>
              <a:pPr/>
              <a:t>10/13/2014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69AA311-0865-4710-871D-77388AC7E6FB}"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200399"/>
          </a:xfrm>
        </p:spPr>
        <p:txBody>
          <a:bodyPr>
            <a:normAutofit fontScale="90000"/>
          </a:bodyPr>
          <a:lstStyle/>
          <a:p>
            <a:r>
              <a:rPr lang="en-US" dirty="0" smtClean="0"/>
              <a:t>RSCCD</a:t>
            </a:r>
            <a:br>
              <a:rPr lang="en-US" dirty="0" smtClean="0"/>
            </a:br>
            <a:r>
              <a:rPr lang="en-US" sz="4400" dirty="0" smtClean="0"/>
              <a:t>Public Safety Task Force </a:t>
            </a:r>
            <a:r>
              <a:rPr lang="en-US" dirty="0"/>
              <a:t/>
            </a:r>
            <a:br>
              <a:rPr lang="en-US" dirty="0"/>
            </a:br>
            <a:endParaRPr lang="en-US" dirty="0"/>
          </a:p>
        </p:txBody>
      </p:sp>
      <p:sp>
        <p:nvSpPr>
          <p:cNvPr id="3" name="Subtitle 2"/>
          <p:cNvSpPr>
            <a:spLocks noGrp="1"/>
          </p:cNvSpPr>
          <p:nvPr>
            <p:ph type="subTitle" idx="1"/>
          </p:nvPr>
        </p:nvSpPr>
        <p:spPr>
          <a:xfrm>
            <a:off x="1295400" y="3505200"/>
            <a:ext cx="6400800" cy="1219200"/>
          </a:xfrm>
        </p:spPr>
        <p:txBody>
          <a:bodyPr>
            <a:normAutofit fontScale="92500" lnSpcReduction="10000"/>
          </a:bodyPr>
          <a:lstStyle/>
          <a:p>
            <a:r>
              <a:rPr lang="en-US" sz="4400" b="1" dirty="0" smtClean="0">
                <a:latin typeface="Times New Roman" panose="02020603050405020304" pitchFamily="18" charset="0"/>
                <a:cs typeface="Times New Roman" panose="02020603050405020304" pitchFamily="18" charset="0"/>
              </a:rPr>
              <a:t>District Safety and Security Recommendations</a:t>
            </a:r>
            <a:endParaRPr lang="en-US" sz="4400" b="1" dirty="0">
              <a:latin typeface="Times New Roman" panose="02020603050405020304" pitchFamily="18" charset="0"/>
              <a:cs typeface="Times New Roman" panose="02020603050405020304" pitchFamily="18" charset="0"/>
            </a:endParaRPr>
          </a:p>
        </p:txBody>
      </p:sp>
      <p:pic>
        <p:nvPicPr>
          <p:cNvPr id="4" name="Picture 3" descr="RSCCD_Logo_A - New.jpg"/>
          <p:cNvPicPr>
            <a:picLocks noChangeAspect="1" noChangeArrowheads="1"/>
          </p:cNvPicPr>
          <p:nvPr/>
        </p:nvPicPr>
        <p:blipFill>
          <a:blip r:embed="rId2" cstate="print"/>
          <a:srcRect/>
          <a:stretch>
            <a:fillRect/>
          </a:stretch>
        </p:blipFill>
        <p:spPr bwMode="auto">
          <a:xfrm>
            <a:off x="304800" y="304800"/>
            <a:ext cx="1993900" cy="1371600"/>
          </a:xfrm>
          <a:prstGeom prst="rect">
            <a:avLst/>
          </a:prstGeom>
          <a:noFill/>
          <a:ln w="9525">
            <a:noFill/>
            <a:miter lim="800000"/>
            <a:headEnd/>
            <a:tailEnd/>
          </a:ln>
        </p:spPr>
      </p:pic>
    </p:spTree>
    <p:extLst>
      <p:ext uri="{BB962C8B-B14F-4D97-AF65-F5344CB8AC3E}">
        <p14:creationId xmlns:p14="http://schemas.microsoft.com/office/powerpoint/2010/main" val="2730041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rPr>
              <a:t>2013 Arapahoe High School shooting</a:t>
            </a:r>
            <a:endParaRPr lang="en-US" sz="3200" dirty="0"/>
          </a:p>
        </p:txBody>
      </p:sp>
      <p:sp>
        <p:nvSpPr>
          <p:cNvPr id="3" name="Content Placeholder 2"/>
          <p:cNvSpPr>
            <a:spLocks noGrp="1"/>
          </p:cNvSpPr>
          <p:nvPr>
            <p:ph idx="1"/>
          </p:nvPr>
        </p:nvSpPr>
        <p:spPr/>
        <p:txBody>
          <a:bodyPr/>
          <a:lstStyle/>
          <a:p>
            <a:r>
              <a:rPr lang="en-US" dirty="0" smtClean="0"/>
              <a:t>The </a:t>
            </a:r>
            <a:r>
              <a:rPr lang="en-US" dirty="0"/>
              <a:t>suspect </a:t>
            </a:r>
            <a:r>
              <a:rPr lang="en-US" dirty="0" smtClean="0"/>
              <a:t>was </a:t>
            </a:r>
            <a:r>
              <a:rPr lang="en-US" dirty="0"/>
              <a:t>heavily armed, with ammunition, a knife and three </a:t>
            </a:r>
            <a:r>
              <a:rPr lang="en-US" dirty="0" smtClean="0"/>
              <a:t>explosives</a:t>
            </a:r>
          </a:p>
          <a:p>
            <a:endParaRPr lang="en-US" dirty="0" smtClean="0"/>
          </a:p>
          <a:p>
            <a:r>
              <a:rPr lang="en-US" dirty="0"/>
              <a:t>G</a:t>
            </a:r>
            <a:r>
              <a:rPr lang="en-US" dirty="0" smtClean="0"/>
              <a:t>unman</a:t>
            </a:r>
            <a:r>
              <a:rPr lang="en-US" dirty="0"/>
              <a:t>, stopped firing on others and turned his weapon on himself. </a:t>
            </a:r>
            <a:r>
              <a:rPr lang="en-US" dirty="0" smtClean="0"/>
              <a:t>Pierson (shooter) </a:t>
            </a:r>
            <a:r>
              <a:rPr lang="en-US" dirty="0"/>
              <a:t>killed himself less than 1 minute, 20 seconds after entering the </a:t>
            </a:r>
            <a:r>
              <a:rPr lang="en-US" dirty="0" smtClean="0"/>
              <a:t>school </a:t>
            </a:r>
          </a:p>
          <a:p>
            <a:endParaRPr lang="en-US" dirty="0"/>
          </a:p>
          <a:p>
            <a:r>
              <a:rPr lang="en-US" dirty="0" smtClean="0"/>
              <a:t>This was only possible </a:t>
            </a:r>
            <a:r>
              <a:rPr lang="en-US" dirty="0"/>
              <a:t>because the armed police officers are assigned permanently to the campus on a full time </a:t>
            </a:r>
            <a:r>
              <a:rPr lang="en-US" dirty="0" smtClean="0"/>
              <a:t>basis</a:t>
            </a:r>
            <a:endParaRPr lang="en-US" dirty="0"/>
          </a:p>
          <a:p>
            <a:endParaRPr lang="en-US" dirty="0"/>
          </a:p>
        </p:txBody>
      </p:sp>
    </p:spTree>
    <p:extLst>
      <p:ext uri="{BB962C8B-B14F-4D97-AF65-F5344CB8AC3E}">
        <p14:creationId xmlns:p14="http://schemas.microsoft.com/office/powerpoint/2010/main" val="481532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Time </a:t>
            </a:r>
            <a:endParaRPr lang="en-US" sz="3200" dirty="0"/>
          </a:p>
        </p:txBody>
      </p:sp>
      <p:sp>
        <p:nvSpPr>
          <p:cNvPr id="3" name="Content Placeholder 2"/>
          <p:cNvSpPr>
            <a:spLocks noGrp="1"/>
          </p:cNvSpPr>
          <p:nvPr>
            <p:ph idx="1"/>
          </p:nvPr>
        </p:nvSpPr>
        <p:spPr/>
        <p:txBody>
          <a:bodyPr/>
          <a:lstStyle/>
          <a:p>
            <a:endParaRPr lang="en-US" dirty="0" smtClean="0"/>
          </a:p>
          <a:p>
            <a:r>
              <a:rPr lang="en-US" dirty="0"/>
              <a:t>T</a:t>
            </a:r>
            <a:r>
              <a:rPr lang="en-US" dirty="0" smtClean="0"/>
              <a:t>ime </a:t>
            </a:r>
            <a:r>
              <a:rPr lang="en-US" dirty="0"/>
              <a:t>from the </a:t>
            </a:r>
            <a:r>
              <a:rPr lang="en-US" dirty="0" smtClean="0"/>
              <a:t>beginning </a:t>
            </a:r>
            <a:r>
              <a:rPr lang="en-US" dirty="0"/>
              <a:t>of the shooting incident until resolution by a police </a:t>
            </a:r>
            <a:r>
              <a:rPr lang="en-US" dirty="0" smtClean="0"/>
              <a:t>officer</a:t>
            </a:r>
          </a:p>
          <a:p>
            <a:endParaRPr lang="en-US" dirty="0"/>
          </a:p>
          <a:p>
            <a:r>
              <a:rPr lang="en-US" dirty="0" smtClean="0"/>
              <a:t>This is one </a:t>
            </a:r>
            <a:r>
              <a:rPr lang="en-US" dirty="0"/>
              <a:t>of the most important </a:t>
            </a:r>
            <a:r>
              <a:rPr lang="en-US" dirty="0" smtClean="0"/>
              <a:t>aspects</a:t>
            </a:r>
          </a:p>
          <a:p>
            <a:endParaRPr lang="en-US" dirty="0"/>
          </a:p>
          <a:p>
            <a:r>
              <a:rPr lang="en-US" dirty="0" smtClean="0"/>
              <a:t>To </a:t>
            </a:r>
            <a:r>
              <a:rPr lang="en-US" dirty="0"/>
              <a:t>minimize the deadly impact an active shooter can have on the student and staff </a:t>
            </a:r>
            <a:r>
              <a:rPr lang="en-US" dirty="0" smtClean="0"/>
              <a:t>safety</a:t>
            </a:r>
            <a:endParaRPr lang="en-US" dirty="0"/>
          </a:p>
          <a:p>
            <a:endParaRPr lang="en-US" dirty="0"/>
          </a:p>
        </p:txBody>
      </p:sp>
    </p:spTree>
    <p:extLst>
      <p:ext uri="{BB962C8B-B14F-4D97-AF65-F5344CB8AC3E}">
        <p14:creationId xmlns:p14="http://schemas.microsoft.com/office/powerpoint/2010/main" val="25776878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RSCCD Safety Officers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dirty="0"/>
          </a:p>
          <a:p>
            <a:r>
              <a:rPr lang="en-US" dirty="0"/>
              <a:t>District safety officers are unarmed non-sworn personnel and do not possess peace officer status or police </a:t>
            </a:r>
            <a:r>
              <a:rPr lang="en-US" dirty="0" smtClean="0"/>
              <a:t>authority</a:t>
            </a:r>
          </a:p>
          <a:p>
            <a:endParaRPr lang="en-US" dirty="0" smtClean="0"/>
          </a:p>
          <a:p>
            <a:r>
              <a:rPr lang="en-US" dirty="0" smtClean="0"/>
              <a:t>District </a:t>
            </a:r>
            <a:r>
              <a:rPr lang="en-US" dirty="0"/>
              <a:t>safety officers may make private citizen’s arrests pursuant to section 837 of the penal </a:t>
            </a:r>
            <a:r>
              <a:rPr lang="en-US" dirty="0" smtClean="0"/>
              <a:t>code</a:t>
            </a:r>
            <a:endParaRPr lang="en-US" dirty="0"/>
          </a:p>
        </p:txBody>
      </p:sp>
    </p:spTree>
    <p:extLst>
      <p:ext uri="{BB962C8B-B14F-4D97-AF65-F5344CB8AC3E}">
        <p14:creationId xmlns:p14="http://schemas.microsoft.com/office/powerpoint/2010/main" val="13625762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p>
            <a:r>
              <a:rPr lang="en-US" sz="2400" b="1" dirty="0" smtClean="0">
                <a:effectLst/>
              </a:rPr>
              <a:t/>
            </a:r>
            <a:br>
              <a:rPr lang="en-US" sz="2400" b="1" dirty="0" smtClean="0">
                <a:effectLst/>
              </a:rPr>
            </a:br>
            <a:r>
              <a:rPr lang="en-US" sz="2400" b="1" dirty="0">
                <a:effectLst/>
              </a:rPr>
              <a:t/>
            </a:r>
            <a:br>
              <a:rPr lang="en-US" sz="2400" b="1" dirty="0">
                <a:effectLst/>
              </a:rPr>
            </a:br>
            <a:r>
              <a:rPr lang="en-US" sz="2400" b="1" dirty="0" smtClean="0">
                <a:effectLst/>
              </a:rPr>
              <a:t>Recommendation 1: Structure </a:t>
            </a:r>
            <a:r>
              <a:rPr lang="en-US" sz="2400" b="1" dirty="0">
                <a:effectLst/>
              </a:rPr>
              <a:t>of Safety &amp; </a:t>
            </a:r>
            <a:r>
              <a:rPr lang="en-US" sz="2400" b="1" dirty="0" smtClean="0">
                <a:effectLst/>
              </a:rPr>
              <a:t>Security</a:t>
            </a:r>
            <a:endParaRPr lang="en-US" dirty="0"/>
          </a:p>
        </p:txBody>
      </p:sp>
      <p:sp>
        <p:nvSpPr>
          <p:cNvPr id="3" name="Content Placeholder 2"/>
          <p:cNvSpPr>
            <a:spLocks noGrp="1"/>
          </p:cNvSpPr>
          <p:nvPr>
            <p:ph idx="1"/>
          </p:nvPr>
        </p:nvSpPr>
        <p:spPr>
          <a:xfrm>
            <a:off x="457200" y="1219200"/>
            <a:ext cx="8229600" cy="5135563"/>
          </a:xfrm>
        </p:spPr>
        <p:txBody>
          <a:bodyPr>
            <a:noAutofit/>
          </a:bodyPr>
          <a:lstStyle/>
          <a:p>
            <a:r>
              <a:rPr lang="en-US" sz="2000" dirty="0"/>
              <a:t>W</a:t>
            </a:r>
            <a:r>
              <a:rPr lang="en-US" sz="2000" dirty="0" smtClean="0"/>
              <a:t>hat </a:t>
            </a:r>
            <a:r>
              <a:rPr lang="en-US" sz="2000" dirty="0"/>
              <a:t>was the best type of officer to meet the needs in the events of an extreme </a:t>
            </a:r>
            <a:r>
              <a:rPr lang="en-US" sz="2000" dirty="0" smtClean="0"/>
              <a:t>emergency?</a:t>
            </a:r>
          </a:p>
          <a:p>
            <a:r>
              <a:rPr lang="en-US" sz="2000" dirty="0" smtClean="0"/>
              <a:t>A </a:t>
            </a:r>
            <a:r>
              <a:rPr lang="en-US" sz="2000" dirty="0"/>
              <a:t>full time regular police officer could cost anywhere from $140,000 - $170,000 per year, this is excluding police vehicles, equipment and </a:t>
            </a:r>
            <a:r>
              <a:rPr lang="en-US" sz="2000" dirty="0" smtClean="0"/>
              <a:t>supervision</a:t>
            </a:r>
          </a:p>
          <a:p>
            <a:r>
              <a:rPr lang="en-US" sz="2000" dirty="0" smtClean="0"/>
              <a:t>Private </a:t>
            </a:r>
            <a:r>
              <a:rPr lang="en-US" sz="2000" dirty="0"/>
              <a:t>firm to provide armed guard security services and a contract for services for our </a:t>
            </a:r>
            <a:r>
              <a:rPr lang="en-US" sz="2000" dirty="0" smtClean="0"/>
              <a:t>campuses</a:t>
            </a:r>
          </a:p>
          <a:p>
            <a:r>
              <a:rPr lang="en-US" sz="2000" dirty="0" smtClean="0"/>
              <a:t>Hybrid department where officers who were selected and suitably qualified would be given specialized training and firearms.</a:t>
            </a:r>
          </a:p>
          <a:p>
            <a:r>
              <a:rPr lang="en-US" sz="2000" b="1" dirty="0" smtClean="0"/>
              <a:t>Recommendation: Transition from current unarmed public safety to a hybrid armed non sworn department.</a:t>
            </a:r>
          </a:p>
          <a:p>
            <a:endParaRPr lang="en-US" sz="2000" b="1" dirty="0" smtClean="0"/>
          </a:p>
        </p:txBody>
      </p:sp>
    </p:spTree>
    <p:extLst>
      <p:ext uri="{BB962C8B-B14F-4D97-AF65-F5344CB8AC3E}">
        <p14:creationId xmlns:p14="http://schemas.microsoft.com/office/powerpoint/2010/main" val="2409216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p>
            <a:r>
              <a:rPr lang="en-US" sz="2400" b="1" dirty="0" smtClean="0">
                <a:effectLst/>
              </a:rPr>
              <a:t>Recommendation 2: Joint </a:t>
            </a:r>
            <a:r>
              <a:rPr lang="en-US" sz="2400" b="1" dirty="0">
                <a:effectLst/>
              </a:rPr>
              <a:t>Training and </a:t>
            </a:r>
            <a:r>
              <a:rPr lang="en-US" sz="2400" b="1" dirty="0" smtClean="0">
                <a:effectLst/>
              </a:rPr>
              <a:t>Exercises</a:t>
            </a:r>
            <a:endParaRPr lang="en-US" dirty="0"/>
          </a:p>
        </p:txBody>
      </p:sp>
      <p:sp>
        <p:nvSpPr>
          <p:cNvPr id="3" name="Content Placeholder 2"/>
          <p:cNvSpPr>
            <a:spLocks noGrp="1"/>
          </p:cNvSpPr>
          <p:nvPr>
            <p:ph idx="1"/>
          </p:nvPr>
        </p:nvSpPr>
        <p:spPr>
          <a:xfrm>
            <a:off x="457200" y="838200"/>
            <a:ext cx="8229600" cy="5287963"/>
          </a:xfrm>
        </p:spPr>
        <p:txBody>
          <a:bodyPr>
            <a:noAutofit/>
          </a:bodyPr>
          <a:lstStyle/>
          <a:p>
            <a:r>
              <a:rPr lang="en-US" dirty="0" smtClean="0"/>
              <a:t>Joint </a:t>
            </a:r>
            <a:r>
              <a:rPr lang="en-US" dirty="0"/>
              <a:t>training plays a significant part in preparing for </a:t>
            </a:r>
            <a:r>
              <a:rPr lang="en-US" dirty="0" smtClean="0"/>
              <a:t>the </a:t>
            </a:r>
            <a:r>
              <a:rPr lang="en-US" dirty="0"/>
              <a:t>possibility of an emergency situation on </a:t>
            </a:r>
            <a:r>
              <a:rPr lang="en-US" dirty="0" smtClean="0"/>
              <a:t>campus</a:t>
            </a:r>
          </a:p>
          <a:p>
            <a:r>
              <a:rPr lang="en-US" dirty="0" smtClean="0"/>
              <a:t>Local law enforcement agencies should be encouraged to use the vast resources of the campuses such as classrooms and space for drills.</a:t>
            </a:r>
          </a:p>
          <a:p>
            <a:r>
              <a:rPr lang="en-US" b="1" dirty="0" smtClean="0"/>
              <a:t>Recommendation: Establish close working relationships with local police departments in Santa Ana and Orange by training together whenever possible.</a:t>
            </a:r>
          </a:p>
          <a:p>
            <a:r>
              <a:rPr lang="en-US" sz="2000" i="1" dirty="0" smtClean="0">
                <a:solidFill>
                  <a:srgbClr val="FF0000"/>
                </a:solidFill>
              </a:rPr>
              <a:t>Implementation - Active Shooter Training scheduled at SAC for August 15</a:t>
            </a:r>
            <a:r>
              <a:rPr lang="en-US" sz="2000" i="1" baseline="30000" dirty="0" smtClean="0">
                <a:solidFill>
                  <a:srgbClr val="FF0000"/>
                </a:solidFill>
              </a:rPr>
              <a:t>th</a:t>
            </a:r>
            <a:r>
              <a:rPr lang="en-US" sz="2000" i="1" dirty="0" smtClean="0">
                <a:solidFill>
                  <a:srgbClr val="FF0000"/>
                </a:solidFill>
              </a:rPr>
              <a:t> with Santa Ana Police. We have been reaching out to Orange Police Department to organize similar training.</a:t>
            </a:r>
          </a:p>
          <a:p>
            <a:endParaRPr lang="en-US" dirty="0"/>
          </a:p>
        </p:txBody>
      </p:sp>
    </p:spTree>
    <p:extLst>
      <p:ext uri="{BB962C8B-B14F-4D97-AF65-F5344CB8AC3E}">
        <p14:creationId xmlns:p14="http://schemas.microsoft.com/office/powerpoint/2010/main" val="503721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pPr>
              <a:lnSpc>
                <a:spcPts val="4000"/>
              </a:lnSpc>
            </a:pPr>
            <a:r>
              <a:rPr lang="en-US" sz="2800" dirty="0" smtClean="0">
                <a:effectLst/>
              </a:rPr>
              <a:t>Recommendation 3: Additional </a:t>
            </a:r>
            <a:r>
              <a:rPr lang="en-US" sz="2800" dirty="0">
                <a:effectLst/>
              </a:rPr>
              <a:t>Officers and Supervisory </a:t>
            </a:r>
            <a:r>
              <a:rPr lang="en-US" sz="2800" dirty="0" smtClean="0">
                <a:effectLst/>
              </a:rPr>
              <a:t>Coverage</a:t>
            </a:r>
            <a:endParaRPr lang="en-US" sz="6000" dirty="0"/>
          </a:p>
        </p:txBody>
      </p:sp>
      <p:sp>
        <p:nvSpPr>
          <p:cNvPr id="3" name="Content Placeholder 2"/>
          <p:cNvSpPr>
            <a:spLocks noGrp="1"/>
          </p:cNvSpPr>
          <p:nvPr>
            <p:ph idx="1"/>
          </p:nvPr>
        </p:nvSpPr>
        <p:spPr>
          <a:xfrm>
            <a:off x="457200" y="1295400"/>
            <a:ext cx="8229600" cy="5029200"/>
          </a:xfrm>
        </p:spPr>
        <p:txBody>
          <a:bodyPr>
            <a:normAutofit fontScale="85000" lnSpcReduction="10000"/>
          </a:bodyPr>
          <a:lstStyle/>
          <a:p>
            <a:r>
              <a:rPr lang="en-US" dirty="0"/>
              <a:t>The officers at SAC operate on a twenty four hour seven days a week basis, providing coverage to the whole District on the graveyard </a:t>
            </a:r>
            <a:r>
              <a:rPr lang="en-US" dirty="0" smtClean="0"/>
              <a:t>shift;  </a:t>
            </a:r>
          </a:p>
          <a:p>
            <a:r>
              <a:rPr lang="en-US" dirty="0" smtClean="0"/>
              <a:t>SCC </a:t>
            </a:r>
            <a:r>
              <a:rPr lang="en-US" dirty="0"/>
              <a:t>operates from 7 am to 11 pm providing coverage seven days a week for 16 hours a </a:t>
            </a:r>
            <a:r>
              <a:rPr lang="en-US" dirty="0" smtClean="0"/>
              <a:t>day;</a:t>
            </a:r>
          </a:p>
          <a:p>
            <a:r>
              <a:rPr lang="en-US" dirty="0" smtClean="0"/>
              <a:t>As </a:t>
            </a:r>
            <a:r>
              <a:rPr lang="en-US" dirty="0"/>
              <a:t>SCC has expanded, with new buildings, many sporting events, and increases in the number of students there is need for twenty four hour seven days a week coverage at </a:t>
            </a:r>
            <a:r>
              <a:rPr lang="en-US" dirty="0" smtClean="0"/>
              <a:t>SCC and a dispatcher to assist officers during school hours.</a:t>
            </a:r>
          </a:p>
          <a:p>
            <a:r>
              <a:rPr lang="en-US" dirty="0" smtClean="0"/>
              <a:t>Currently, Lieutenants are the only managerial posts on campuses.  They are on call 24/7.  Administrative support for the Lieutenants is necessary and also additional supervisory coverage for officers is required.</a:t>
            </a:r>
          </a:p>
          <a:p>
            <a:r>
              <a:rPr lang="en-US" b="1" dirty="0" smtClean="0"/>
              <a:t>Recommendation: Recruit additional officers to provide graveyard coverage at SCC; Recruit a Dispatcher for SCC; Create supervisory positions to support Lieutenants in their roles and recruit accordingly.</a:t>
            </a:r>
          </a:p>
          <a:p>
            <a:endParaRPr lang="en-US" dirty="0"/>
          </a:p>
        </p:txBody>
      </p:sp>
    </p:spTree>
    <p:extLst>
      <p:ext uri="{BB962C8B-B14F-4D97-AF65-F5344CB8AC3E}">
        <p14:creationId xmlns:p14="http://schemas.microsoft.com/office/powerpoint/2010/main" val="800296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pPr>
              <a:lnSpc>
                <a:spcPts val="4000"/>
              </a:lnSpc>
            </a:pPr>
            <a:r>
              <a:rPr lang="en-US" sz="2400" dirty="0" smtClean="0">
                <a:effectLst/>
              </a:rPr>
              <a:t>Recommendation 4: Environmental </a:t>
            </a:r>
            <a:r>
              <a:rPr lang="en-US" sz="2400" dirty="0">
                <a:effectLst/>
              </a:rPr>
              <a:t>Safety and Emergency Services </a:t>
            </a:r>
            <a:r>
              <a:rPr lang="en-US" sz="2400" dirty="0" smtClean="0">
                <a:effectLst/>
              </a:rPr>
              <a:t>position</a:t>
            </a:r>
            <a:endParaRPr lang="en-US" sz="6000" dirty="0"/>
          </a:p>
        </p:txBody>
      </p:sp>
      <p:sp>
        <p:nvSpPr>
          <p:cNvPr id="3" name="Content Placeholder 2"/>
          <p:cNvSpPr>
            <a:spLocks noGrp="1"/>
          </p:cNvSpPr>
          <p:nvPr>
            <p:ph idx="1"/>
          </p:nvPr>
        </p:nvSpPr>
        <p:spPr>
          <a:xfrm>
            <a:off x="457200" y="1295400"/>
            <a:ext cx="8229600" cy="4525963"/>
          </a:xfrm>
        </p:spPr>
        <p:txBody>
          <a:bodyPr/>
          <a:lstStyle/>
          <a:p>
            <a:r>
              <a:rPr lang="en-US" dirty="0"/>
              <a:t>One of the key aspects in preparing for an extreme emergency is training and </a:t>
            </a:r>
            <a:r>
              <a:rPr lang="en-US" dirty="0" smtClean="0"/>
              <a:t>drills</a:t>
            </a:r>
          </a:p>
          <a:p>
            <a:r>
              <a:rPr lang="en-US" dirty="0" smtClean="0"/>
              <a:t>The </a:t>
            </a:r>
            <a:r>
              <a:rPr lang="en-US" dirty="0"/>
              <a:t>Environmental Safety and Emergency Services position was responsible for preparing Emergency Plans, facilitating training and drills for the </a:t>
            </a:r>
            <a:r>
              <a:rPr lang="en-US" dirty="0" smtClean="0"/>
              <a:t>District.</a:t>
            </a:r>
          </a:p>
          <a:p>
            <a:r>
              <a:rPr lang="en-US" b="1" dirty="0" smtClean="0"/>
              <a:t>Recommendation: Recruit a part-time Environmental Safety and Emergency Services position.</a:t>
            </a:r>
          </a:p>
          <a:p>
            <a:endParaRPr lang="en-US" dirty="0"/>
          </a:p>
        </p:txBody>
      </p:sp>
    </p:spTree>
    <p:extLst>
      <p:ext uri="{BB962C8B-B14F-4D97-AF65-F5344CB8AC3E}">
        <p14:creationId xmlns:p14="http://schemas.microsoft.com/office/powerpoint/2010/main" val="25547351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85800"/>
          </a:xfrm>
        </p:spPr>
        <p:txBody>
          <a:bodyPr/>
          <a:lstStyle/>
          <a:p>
            <a:r>
              <a:rPr lang="en-US" sz="2800" b="1" dirty="0" smtClean="0">
                <a:effectLst/>
              </a:rPr>
              <a:t>Recommendation 5: </a:t>
            </a:r>
            <a:r>
              <a:rPr lang="en-US" sz="2800" dirty="0" smtClean="0"/>
              <a:t>Community Policing</a:t>
            </a:r>
            <a:endParaRPr lang="en-US" sz="2800" dirty="0"/>
          </a:p>
        </p:txBody>
      </p:sp>
      <p:sp>
        <p:nvSpPr>
          <p:cNvPr id="3" name="Content Placeholder 2"/>
          <p:cNvSpPr>
            <a:spLocks noGrp="1"/>
          </p:cNvSpPr>
          <p:nvPr>
            <p:ph idx="1"/>
          </p:nvPr>
        </p:nvSpPr>
        <p:spPr>
          <a:xfrm>
            <a:off x="457200" y="1066800"/>
            <a:ext cx="8229600" cy="5105400"/>
          </a:xfrm>
        </p:spPr>
        <p:txBody>
          <a:bodyPr>
            <a:noAutofit/>
          </a:bodyPr>
          <a:lstStyle/>
          <a:p>
            <a:r>
              <a:rPr lang="en-US" dirty="0" smtClean="0"/>
              <a:t>Safety </a:t>
            </a:r>
            <a:r>
              <a:rPr lang="en-US" dirty="0"/>
              <a:t>and Security need to be accessible and visible, making sure they interact with the campus community in a pro active way not just </a:t>
            </a:r>
            <a:r>
              <a:rPr lang="en-US" dirty="0" smtClean="0"/>
              <a:t>reactive</a:t>
            </a:r>
            <a:endParaRPr lang="en-US" dirty="0"/>
          </a:p>
          <a:p>
            <a:r>
              <a:rPr lang="en-US" dirty="0"/>
              <a:t>U</a:t>
            </a:r>
            <a:r>
              <a:rPr lang="en-US" dirty="0" smtClean="0"/>
              <a:t>se </a:t>
            </a:r>
            <a:r>
              <a:rPr lang="en-US" dirty="0"/>
              <a:t>a community policing style which aims at working closely with the staff and students seeking to address their concerns and </a:t>
            </a:r>
            <a:r>
              <a:rPr lang="en-US" dirty="0" smtClean="0"/>
              <a:t>problems.</a:t>
            </a:r>
          </a:p>
          <a:p>
            <a:r>
              <a:rPr lang="en-US" b="1" dirty="0" smtClean="0"/>
              <a:t>Recommendation: Formalize training in Community Policing for Safety and Security Department.</a:t>
            </a:r>
          </a:p>
          <a:p>
            <a:r>
              <a:rPr lang="en-US" dirty="0" smtClean="0">
                <a:solidFill>
                  <a:srgbClr val="FF0000"/>
                </a:solidFill>
              </a:rPr>
              <a:t>Full time officers were trained in Community Policing methods at recent training day.  Part time officer  training scheduled for August.  This training will be the first of more regular training for the officers.</a:t>
            </a:r>
          </a:p>
          <a:p>
            <a:endParaRPr lang="en-US" b="1" dirty="0" smtClean="0"/>
          </a:p>
        </p:txBody>
      </p:sp>
    </p:spTree>
    <p:extLst>
      <p:ext uri="{BB962C8B-B14F-4D97-AF65-F5344CB8AC3E}">
        <p14:creationId xmlns:p14="http://schemas.microsoft.com/office/powerpoint/2010/main" val="40053652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pPr>
              <a:lnSpc>
                <a:spcPts val="4000"/>
              </a:lnSpc>
            </a:pPr>
            <a:r>
              <a:rPr lang="en-US" sz="2800" dirty="0" smtClean="0"/>
              <a:t>Recommendation 6: Written Policies and Formal Agreements</a:t>
            </a:r>
            <a:endParaRPr lang="en-US" sz="2800" dirty="0"/>
          </a:p>
        </p:txBody>
      </p:sp>
      <p:sp>
        <p:nvSpPr>
          <p:cNvPr id="3" name="Content Placeholder 2"/>
          <p:cNvSpPr>
            <a:spLocks noGrp="1"/>
          </p:cNvSpPr>
          <p:nvPr>
            <p:ph idx="1"/>
          </p:nvPr>
        </p:nvSpPr>
        <p:spPr/>
        <p:txBody>
          <a:bodyPr>
            <a:normAutofit lnSpcReduction="10000"/>
          </a:bodyPr>
          <a:lstStyle/>
          <a:p>
            <a:r>
              <a:rPr lang="en-US" sz="2000" dirty="0" smtClean="0"/>
              <a:t>Coordination </a:t>
            </a:r>
            <a:r>
              <a:rPr lang="en-US" sz="2000" dirty="0"/>
              <a:t>must occur through regular meetings, joint trainings, and </a:t>
            </a:r>
            <a:r>
              <a:rPr lang="en-US" sz="2000" dirty="0" smtClean="0"/>
              <a:t>exercises </a:t>
            </a:r>
          </a:p>
          <a:p>
            <a:r>
              <a:rPr lang="en-US" sz="2000" dirty="0" smtClean="0"/>
              <a:t>Participating </a:t>
            </a:r>
            <a:r>
              <a:rPr lang="en-US" sz="2000" dirty="0"/>
              <a:t>in these activities prepares personnel for critical incidents and builds lasting </a:t>
            </a:r>
            <a:r>
              <a:rPr lang="en-US" sz="2000" dirty="0" smtClean="0"/>
              <a:t>relationships </a:t>
            </a:r>
          </a:p>
          <a:p>
            <a:r>
              <a:rPr lang="en-US" sz="2000" dirty="0" smtClean="0"/>
              <a:t>Strong </a:t>
            </a:r>
            <a:r>
              <a:rPr lang="en-US" sz="2000" dirty="0"/>
              <a:t>relationships lead to better communication and effective response to critical </a:t>
            </a:r>
            <a:r>
              <a:rPr lang="en-US" sz="2000" dirty="0" smtClean="0"/>
              <a:t>incidents</a:t>
            </a:r>
            <a:endParaRPr lang="en-US" sz="2000" dirty="0"/>
          </a:p>
          <a:p>
            <a:r>
              <a:rPr lang="en-US" sz="2000" b="1" dirty="0" smtClean="0"/>
              <a:t>Recommendation: Memorandum of Understanding (MOU) and Mutual Aid to be developed with both local police agencies (SAPD and OPD) for planning, training and responding to a need for local law enforcement services on RSCCD property.</a:t>
            </a:r>
          </a:p>
          <a:p>
            <a:r>
              <a:rPr lang="en-US" sz="2000" dirty="0" smtClean="0">
                <a:solidFill>
                  <a:srgbClr val="FF0000"/>
                </a:solidFill>
              </a:rPr>
              <a:t>Discussions have been held with Santa Ana Police regarding formalizing and improving our understanding, in regard to training and cooperation.  Future discussions planned with Orange Police.</a:t>
            </a:r>
          </a:p>
          <a:p>
            <a:endParaRPr lang="en-US" sz="2000" b="1" dirty="0" smtClean="0"/>
          </a:p>
          <a:p>
            <a:endParaRPr lang="en-US" sz="2000" dirty="0"/>
          </a:p>
        </p:txBody>
      </p:sp>
    </p:spTree>
    <p:extLst>
      <p:ext uri="{BB962C8B-B14F-4D97-AF65-F5344CB8AC3E}">
        <p14:creationId xmlns:p14="http://schemas.microsoft.com/office/powerpoint/2010/main" val="6818831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sz="3200" b="1" dirty="0" smtClean="0">
                <a:effectLst/>
              </a:rPr>
              <a:t>Recommendation 7: Interoperability</a:t>
            </a:r>
            <a:endParaRPr lang="en-US" dirty="0"/>
          </a:p>
        </p:txBody>
      </p:sp>
      <p:sp>
        <p:nvSpPr>
          <p:cNvPr id="3" name="Content Placeholder 2"/>
          <p:cNvSpPr>
            <a:spLocks noGrp="1"/>
          </p:cNvSpPr>
          <p:nvPr>
            <p:ph idx="1"/>
          </p:nvPr>
        </p:nvSpPr>
        <p:spPr>
          <a:xfrm>
            <a:off x="457200" y="1219200"/>
            <a:ext cx="8229600" cy="4525963"/>
          </a:xfrm>
        </p:spPr>
        <p:txBody>
          <a:bodyPr>
            <a:normAutofit lnSpcReduction="10000"/>
          </a:bodyPr>
          <a:lstStyle/>
          <a:p>
            <a:r>
              <a:rPr lang="en-US" sz="2000" dirty="0"/>
              <a:t>D</a:t>
            </a:r>
            <a:r>
              <a:rPr lang="en-US" sz="2000" dirty="0" smtClean="0"/>
              <a:t>uring </a:t>
            </a:r>
            <a:r>
              <a:rPr lang="en-US" sz="2000" dirty="0"/>
              <a:t>a critical incident such as a school shooting direct communications between police agencies and the college staff becomes extremely vital to the overall success of the </a:t>
            </a:r>
            <a:r>
              <a:rPr lang="en-US" sz="2000" dirty="0" smtClean="0"/>
              <a:t>response</a:t>
            </a:r>
          </a:p>
          <a:p>
            <a:r>
              <a:rPr lang="en-US" sz="2000" dirty="0" smtClean="0"/>
              <a:t>Interoperability </a:t>
            </a:r>
            <a:r>
              <a:rPr lang="en-US" sz="2000" dirty="0"/>
              <a:t>is defined as public safety agencies being able to talk across disciplines and jurisdictions via radio communications systems, exchanging voice and data with one another on demand, in </a:t>
            </a:r>
            <a:r>
              <a:rPr lang="en-US" sz="2000" dirty="0" smtClean="0"/>
              <a:t>real-time.</a:t>
            </a:r>
          </a:p>
          <a:p>
            <a:r>
              <a:rPr lang="en-US" sz="2000" b="1" dirty="0" smtClean="0"/>
              <a:t>Recommendation: The Director of RSCCD Security should work with local Police Chiefs to gain access to their existing 800 MHz radios systems in the event of a shooting on campus or an emergency.</a:t>
            </a:r>
          </a:p>
          <a:p>
            <a:r>
              <a:rPr lang="en-US" sz="2000" dirty="0" smtClean="0">
                <a:solidFill>
                  <a:srgbClr val="FF0000"/>
                </a:solidFill>
              </a:rPr>
              <a:t>To be discussed with Santa Ana and Orange Police Department at our next meeting.</a:t>
            </a:r>
          </a:p>
          <a:p>
            <a:endParaRPr lang="en-US" sz="2000" b="1" dirty="0" smtClean="0"/>
          </a:p>
          <a:p>
            <a:endParaRPr lang="en-US" sz="2000" dirty="0" smtClean="0"/>
          </a:p>
          <a:p>
            <a:endParaRPr lang="en-US" sz="2000" dirty="0"/>
          </a:p>
        </p:txBody>
      </p:sp>
    </p:spTree>
    <p:extLst>
      <p:ext uri="{BB962C8B-B14F-4D97-AF65-F5344CB8AC3E}">
        <p14:creationId xmlns:p14="http://schemas.microsoft.com/office/powerpoint/2010/main" val="2506200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smtClean="0"/>
              <a:t>Public Safety Task Force</a:t>
            </a:r>
            <a:endParaRPr lang="en-US" sz="3200" dirty="0"/>
          </a:p>
        </p:txBody>
      </p:sp>
      <p:sp>
        <p:nvSpPr>
          <p:cNvPr id="3" name="Content Placeholder 2"/>
          <p:cNvSpPr>
            <a:spLocks noGrp="1"/>
          </p:cNvSpPr>
          <p:nvPr>
            <p:ph idx="1"/>
          </p:nvPr>
        </p:nvSpPr>
        <p:spPr>
          <a:xfrm>
            <a:off x="457200" y="914400"/>
            <a:ext cx="8229600" cy="5211763"/>
          </a:xfrm>
        </p:spPr>
        <p:txBody>
          <a:bodyPr/>
          <a:lstStyle/>
          <a:p>
            <a:endParaRPr lang="en-US" dirty="0" smtClean="0"/>
          </a:p>
          <a:p>
            <a:r>
              <a:rPr lang="en-US" dirty="0" smtClean="0"/>
              <a:t>September </a:t>
            </a:r>
            <a:r>
              <a:rPr lang="en-US" dirty="0"/>
              <a:t>2013 the Chancellor created a Public Safety Task Force (PSTF) </a:t>
            </a:r>
            <a:endParaRPr lang="en-US" dirty="0" smtClean="0"/>
          </a:p>
          <a:p>
            <a:endParaRPr lang="en-US" dirty="0"/>
          </a:p>
          <a:p>
            <a:r>
              <a:rPr lang="en-US" dirty="0"/>
              <a:t>The purpose of the Task Force is to make recommendations as to how the district and colleges can improve on current practices and increase the level of preparation for </a:t>
            </a:r>
            <a:r>
              <a:rPr lang="en-US" dirty="0" smtClean="0"/>
              <a:t>“extreme threats to public safety, such as the intrusion of a shooter at one of our facilities”.</a:t>
            </a:r>
            <a:endParaRPr lang="en-US" dirty="0"/>
          </a:p>
          <a:p>
            <a:endParaRPr lang="en-US" dirty="0"/>
          </a:p>
        </p:txBody>
      </p:sp>
    </p:spTree>
    <p:extLst>
      <p:ext uri="{BB962C8B-B14F-4D97-AF65-F5344CB8AC3E}">
        <p14:creationId xmlns:p14="http://schemas.microsoft.com/office/powerpoint/2010/main" val="3482713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nSpc>
                <a:spcPts val="4000"/>
              </a:lnSpc>
            </a:pPr>
            <a:r>
              <a:rPr lang="en-US" sz="3200" b="1" dirty="0" smtClean="0">
                <a:effectLst/>
              </a:rPr>
              <a:t>Recommendation 8: Media </a:t>
            </a:r>
            <a:r>
              <a:rPr lang="en-US" sz="3200" b="1" dirty="0">
                <a:effectLst/>
              </a:rPr>
              <a:t>and Public Relations</a:t>
            </a:r>
            <a:endParaRPr lang="en-US" sz="3200" dirty="0"/>
          </a:p>
        </p:txBody>
      </p:sp>
      <p:sp>
        <p:nvSpPr>
          <p:cNvPr id="3" name="Content Placeholder 2"/>
          <p:cNvSpPr>
            <a:spLocks noGrp="1"/>
          </p:cNvSpPr>
          <p:nvPr>
            <p:ph idx="1"/>
          </p:nvPr>
        </p:nvSpPr>
        <p:spPr>
          <a:xfrm>
            <a:off x="457200" y="1524000"/>
            <a:ext cx="8229600" cy="4525963"/>
          </a:xfrm>
        </p:spPr>
        <p:txBody>
          <a:bodyPr>
            <a:normAutofit/>
          </a:bodyPr>
          <a:lstStyle/>
          <a:p>
            <a:r>
              <a:rPr lang="en-US" sz="2000" dirty="0" smtClean="0"/>
              <a:t>Unprepared </a:t>
            </a:r>
            <a:r>
              <a:rPr lang="en-US" sz="2000" dirty="0"/>
              <a:t>colleges can be easily overwhelmed by intense media </a:t>
            </a:r>
            <a:r>
              <a:rPr lang="en-US" sz="2000" dirty="0" smtClean="0"/>
              <a:t>attention</a:t>
            </a:r>
          </a:p>
          <a:p>
            <a:r>
              <a:rPr lang="en-US" sz="2000" dirty="0" smtClean="0"/>
              <a:t> </a:t>
            </a:r>
            <a:r>
              <a:rPr lang="en-US" sz="2000" dirty="0"/>
              <a:t>It is important that local and campus law enforcement work together and utilize the skills of </a:t>
            </a:r>
            <a:r>
              <a:rPr lang="en-US" sz="2000" dirty="0" smtClean="0"/>
              <a:t>PIOs</a:t>
            </a:r>
          </a:p>
          <a:p>
            <a:r>
              <a:rPr lang="en-US" sz="2000" b="1" dirty="0" smtClean="0"/>
              <a:t>Recommendation: Establish a close working relationship with the PIO’s of both SAPD and OPD.  Develop a marketing plan for the administrators, faculty and students to be aware of what to do in case of an emergency such as an Active Shooter.</a:t>
            </a:r>
          </a:p>
          <a:p>
            <a:r>
              <a:rPr lang="en-US" sz="2000" b="1" dirty="0" smtClean="0">
                <a:solidFill>
                  <a:srgbClr val="FF0000"/>
                </a:solidFill>
              </a:rPr>
              <a:t>This issue is to be further discussed with both local police departments.</a:t>
            </a:r>
          </a:p>
          <a:p>
            <a:endParaRPr lang="en-US" sz="2000" dirty="0"/>
          </a:p>
          <a:p>
            <a:endParaRPr lang="en-US" sz="2000" dirty="0"/>
          </a:p>
        </p:txBody>
      </p:sp>
    </p:spTree>
    <p:extLst>
      <p:ext uri="{BB962C8B-B14F-4D97-AF65-F5344CB8AC3E}">
        <p14:creationId xmlns:p14="http://schemas.microsoft.com/office/powerpoint/2010/main" val="7508070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sz="3200" b="1" dirty="0"/>
              <a:t>Recommendation 9</a:t>
            </a:r>
            <a:r>
              <a:rPr lang="en-US" sz="3200" b="1" dirty="0" smtClean="0"/>
              <a:t>: </a:t>
            </a:r>
            <a:r>
              <a:rPr lang="en-US" sz="3200" dirty="0" smtClean="0"/>
              <a:t>Mass Communication</a:t>
            </a:r>
            <a:endParaRPr lang="en-US" sz="3200"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sz="2000" dirty="0" smtClean="0"/>
              <a:t>Currently four separate systems: AlertU, BerBee, ‘in house’ designed email system and  public address system </a:t>
            </a:r>
          </a:p>
          <a:p>
            <a:r>
              <a:rPr lang="en-US" sz="2000" dirty="0" smtClean="0"/>
              <a:t>Technology has advanced significantly in the area of mass communication and there are numerous single sign on platforms which with one click can send messages to cell phones, email, social media, leave voice mails, and also update all our web sites</a:t>
            </a:r>
          </a:p>
          <a:p>
            <a:r>
              <a:rPr lang="en-US" sz="2000" b="1" dirty="0" smtClean="0"/>
              <a:t>Recommendation: Purchase </a:t>
            </a:r>
            <a:r>
              <a:rPr lang="en-US" sz="2000" b="1" dirty="0"/>
              <a:t>a single sign on mass communication platform to use in the event of an extreme </a:t>
            </a:r>
            <a:r>
              <a:rPr lang="en-US" sz="2000" b="1" dirty="0" smtClean="0"/>
              <a:t>emergency.  Also </a:t>
            </a:r>
            <a:r>
              <a:rPr lang="en-US" sz="2000" b="1" dirty="0"/>
              <a:t>make it an ‘opt out’ system so that all the campus community is automatically signed up when registration takes </a:t>
            </a:r>
            <a:r>
              <a:rPr lang="en-US" sz="2000" b="1" dirty="0" smtClean="0"/>
              <a:t>place.</a:t>
            </a:r>
          </a:p>
          <a:p>
            <a:r>
              <a:rPr lang="en-US" sz="2000" dirty="0" smtClean="0">
                <a:solidFill>
                  <a:srgbClr val="FF0000"/>
                </a:solidFill>
              </a:rPr>
              <a:t>Emergency communication software purchased and implementation has commenced; we are working with ITS to enable this.  The software should be in place and operating for Fall semester 2014.</a:t>
            </a:r>
          </a:p>
        </p:txBody>
      </p:sp>
    </p:spTree>
    <p:extLst>
      <p:ext uri="{BB962C8B-B14F-4D97-AF65-F5344CB8AC3E}">
        <p14:creationId xmlns:p14="http://schemas.microsoft.com/office/powerpoint/2010/main" val="32141055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sz="3200" dirty="0" smtClean="0"/>
              <a:t>Recommendation 10: Coordination Plans</a:t>
            </a:r>
            <a:endParaRPr lang="en-US" sz="3200" dirty="0"/>
          </a:p>
        </p:txBody>
      </p:sp>
      <p:sp>
        <p:nvSpPr>
          <p:cNvPr id="3" name="Content Placeholder 2"/>
          <p:cNvSpPr>
            <a:spLocks noGrp="1"/>
          </p:cNvSpPr>
          <p:nvPr>
            <p:ph idx="1"/>
          </p:nvPr>
        </p:nvSpPr>
        <p:spPr>
          <a:xfrm>
            <a:off x="457200" y="990600"/>
            <a:ext cx="8229600" cy="4876800"/>
          </a:xfrm>
        </p:spPr>
        <p:txBody>
          <a:bodyPr>
            <a:normAutofit lnSpcReduction="10000"/>
          </a:bodyPr>
          <a:lstStyle/>
          <a:p>
            <a:r>
              <a:rPr lang="en-US" sz="2000" dirty="0" smtClean="0"/>
              <a:t>Protecting </a:t>
            </a:r>
            <a:r>
              <a:rPr lang="en-US" sz="2000" dirty="0"/>
              <a:t>colleges and universities is different than traditional businesses or residences, because there is a public safety department located on </a:t>
            </a:r>
            <a:r>
              <a:rPr lang="en-US" sz="2000" dirty="0" smtClean="0"/>
              <a:t>campus </a:t>
            </a:r>
          </a:p>
          <a:p>
            <a:r>
              <a:rPr lang="en-US" sz="2000" dirty="0" smtClean="0"/>
              <a:t>Coordination</a:t>
            </a:r>
            <a:r>
              <a:rPr lang="en-US" sz="2000" dirty="0"/>
              <a:t>, training, and established working policies are more important than </a:t>
            </a:r>
            <a:r>
              <a:rPr lang="en-US" sz="2000" dirty="0" smtClean="0"/>
              <a:t>ever</a:t>
            </a:r>
          </a:p>
          <a:p>
            <a:r>
              <a:rPr lang="en-US" sz="2000" dirty="0" smtClean="0"/>
              <a:t>Local </a:t>
            </a:r>
            <a:r>
              <a:rPr lang="en-US" sz="2000" dirty="0"/>
              <a:t>law enforcement and campus public safety should coordinate in developing, reviewing, and implementing emergency response and business continuity </a:t>
            </a:r>
            <a:r>
              <a:rPr lang="en-US" sz="2000" dirty="0" smtClean="0"/>
              <a:t>plans.</a:t>
            </a:r>
          </a:p>
          <a:p>
            <a:r>
              <a:rPr lang="en-US" sz="2000" b="1" dirty="0" smtClean="0"/>
              <a:t>Recommended: RSCCD campus Safety &amp; Security and local police from Santa Ana and Orange must coordinate with each other in order to be prepared to respond to critical incidents such as an Active Shooter.</a:t>
            </a:r>
          </a:p>
          <a:p>
            <a:r>
              <a:rPr lang="en-US" sz="2000" dirty="0" smtClean="0">
                <a:solidFill>
                  <a:srgbClr val="FF0000"/>
                </a:solidFill>
              </a:rPr>
              <a:t>First draft for an active shooter plan has been written.  Active Shooter training scheduled at SAC for August 15</a:t>
            </a:r>
            <a:r>
              <a:rPr lang="en-US" sz="2000" baseline="30000" dirty="0" smtClean="0">
                <a:solidFill>
                  <a:srgbClr val="FF0000"/>
                </a:solidFill>
              </a:rPr>
              <a:t>th</a:t>
            </a:r>
            <a:r>
              <a:rPr lang="en-US" sz="2000" dirty="0" smtClean="0">
                <a:solidFill>
                  <a:srgbClr val="FF0000"/>
                </a:solidFill>
              </a:rPr>
              <a:t> to test responsiveness of Safety &amp; Security officers.  Meeting arranged with Orange Police to organize something similar for SCC.</a:t>
            </a:r>
          </a:p>
          <a:p>
            <a:endParaRPr lang="en-US" sz="2000" b="1" dirty="0" smtClean="0"/>
          </a:p>
          <a:p>
            <a:endParaRPr lang="en-US" sz="2000" dirty="0" smtClean="0"/>
          </a:p>
          <a:p>
            <a:endParaRPr lang="en-US" sz="2000" dirty="0"/>
          </a:p>
          <a:p>
            <a:endParaRPr lang="en-US" sz="2000" dirty="0"/>
          </a:p>
        </p:txBody>
      </p:sp>
    </p:spTree>
    <p:extLst>
      <p:ext uri="{BB962C8B-B14F-4D97-AF65-F5344CB8AC3E}">
        <p14:creationId xmlns:p14="http://schemas.microsoft.com/office/powerpoint/2010/main" val="12090209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pPr>
              <a:lnSpc>
                <a:spcPts val="4000"/>
              </a:lnSpc>
            </a:pPr>
            <a:r>
              <a:rPr lang="en-US" sz="2000" b="1" dirty="0" smtClean="0">
                <a:effectLst/>
              </a:rPr>
              <a:t/>
            </a:r>
            <a:br>
              <a:rPr lang="en-US" sz="2000" b="1" dirty="0" smtClean="0">
                <a:effectLst/>
              </a:rPr>
            </a:br>
            <a:r>
              <a:rPr lang="en-US" sz="2400" b="1" dirty="0" smtClean="0"/>
              <a:t>Recommendation 11: </a:t>
            </a:r>
            <a:r>
              <a:rPr lang="en-US" sz="2000" b="1" dirty="0" smtClean="0"/>
              <a:t/>
            </a:r>
            <a:br>
              <a:rPr lang="en-US" sz="2000" b="1" dirty="0" smtClean="0"/>
            </a:br>
            <a:r>
              <a:rPr lang="en-US" sz="2000" b="1" dirty="0" smtClean="0">
                <a:effectLst/>
              </a:rPr>
              <a:t>Orange </a:t>
            </a:r>
            <a:r>
              <a:rPr lang="en-US" sz="2000" b="1" dirty="0">
                <a:effectLst/>
              </a:rPr>
              <a:t>County Police Chiefs and Sheriff’s Association</a:t>
            </a:r>
            <a:endParaRPr lang="en-US" sz="2000" dirty="0"/>
          </a:p>
        </p:txBody>
      </p:sp>
      <p:sp>
        <p:nvSpPr>
          <p:cNvPr id="3" name="Content Placeholder 2"/>
          <p:cNvSpPr>
            <a:spLocks noGrp="1"/>
          </p:cNvSpPr>
          <p:nvPr>
            <p:ph idx="1"/>
          </p:nvPr>
        </p:nvSpPr>
        <p:spPr>
          <a:xfrm>
            <a:off x="381000" y="1600200"/>
            <a:ext cx="8229600" cy="3733800"/>
          </a:xfrm>
        </p:spPr>
        <p:txBody>
          <a:bodyPr>
            <a:normAutofit fontScale="92500" lnSpcReduction="10000"/>
          </a:bodyPr>
          <a:lstStyle/>
          <a:p>
            <a:r>
              <a:rPr lang="en-US" dirty="0" smtClean="0"/>
              <a:t>Forum </a:t>
            </a:r>
            <a:r>
              <a:rPr lang="en-US" dirty="0"/>
              <a:t>to establish relations, be kept abreast of the issues in Orange County facing law enforcement </a:t>
            </a:r>
            <a:endParaRPr lang="en-US" dirty="0" smtClean="0"/>
          </a:p>
          <a:p>
            <a:r>
              <a:rPr lang="en-US" dirty="0" smtClean="0"/>
              <a:t>Become </a:t>
            </a:r>
            <a:r>
              <a:rPr lang="en-US" dirty="0"/>
              <a:t>involved in training opportunities and various task forces and committees that address crime, terrorism risks and latest public safety trends in Orange </a:t>
            </a:r>
            <a:r>
              <a:rPr lang="en-US" dirty="0" smtClean="0"/>
              <a:t>County.</a:t>
            </a:r>
          </a:p>
          <a:p>
            <a:r>
              <a:rPr lang="en-US" b="1" dirty="0" smtClean="0"/>
              <a:t>Recommendation: The Director of Security for RSCCD become an associate member of the OC Chiefs and Sheriffs Association</a:t>
            </a:r>
            <a:r>
              <a:rPr lang="en-US" dirty="0" smtClean="0"/>
              <a:t>.</a:t>
            </a:r>
          </a:p>
          <a:p>
            <a:r>
              <a:rPr lang="en-US" dirty="0" smtClean="0">
                <a:solidFill>
                  <a:srgbClr val="FF0000"/>
                </a:solidFill>
              </a:rPr>
              <a:t>Chief Walters is contacting the association in regard to  membership for the Director Safety &amp; Security position.  Awaiting invitation from the Association.</a:t>
            </a:r>
            <a:endParaRPr lang="en-US" dirty="0" smtClean="0">
              <a:solidFill>
                <a:schemeClr val="tx1"/>
              </a:solidFill>
            </a:endParaRPr>
          </a:p>
          <a:p>
            <a:endParaRPr lang="en-US" b="1" dirty="0" smtClean="0"/>
          </a:p>
        </p:txBody>
      </p:sp>
    </p:spTree>
    <p:extLst>
      <p:ext uri="{BB962C8B-B14F-4D97-AF65-F5344CB8AC3E}">
        <p14:creationId xmlns:p14="http://schemas.microsoft.com/office/powerpoint/2010/main" val="21981565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algn="ctr">
              <a:buNone/>
            </a:pPr>
            <a:r>
              <a:rPr lang="en-US" b="1" dirty="0" smtClean="0"/>
              <a:t>Year One Implementation plans and estimated costs:</a:t>
            </a:r>
          </a:p>
          <a:p>
            <a:pPr lvl="1"/>
            <a:endParaRPr lang="en-US" dirty="0" smtClean="0"/>
          </a:p>
          <a:p>
            <a:pPr lvl="2"/>
            <a:endParaRPr lang="en-US" dirty="0"/>
          </a:p>
        </p:txBody>
      </p:sp>
      <p:sp>
        <p:nvSpPr>
          <p:cNvPr id="4" name="Title 1"/>
          <p:cNvSpPr>
            <a:spLocks noGrp="1"/>
          </p:cNvSpPr>
          <p:nvPr>
            <p:ph type="title"/>
          </p:nvPr>
        </p:nvSpPr>
        <p:spPr>
          <a:xfrm>
            <a:off x="457200" y="152400"/>
            <a:ext cx="8229600" cy="685800"/>
          </a:xfrm>
        </p:spPr>
        <p:txBody>
          <a:bodyPr/>
          <a:lstStyle/>
          <a:p>
            <a:r>
              <a:rPr lang="en-US" sz="3200" dirty="0" smtClean="0"/>
              <a:t>Implementation Timeline</a:t>
            </a:r>
            <a:endParaRPr lang="en-US" sz="3200" dirty="0"/>
          </a:p>
        </p:txBody>
      </p:sp>
      <p:graphicFrame>
        <p:nvGraphicFramePr>
          <p:cNvPr id="6" name="Table 5"/>
          <p:cNvGraphicFramePr>
            <a:graphicFrameLocks noGrp="1"/>
          </p:cNvGraphicFramePr>
          <p:nvPr/>
        </p:nvGraphicFramePr>
        <p:xfrm>
          <a:off x="152400" y="1524000"/>
          <a:ext cx="8686800" cy="4876801"/>
        </p:xfrm>
        <a:graphic>
          <a:graphicData uri="http://schemas.openxmlformats.org/drawingml/2006/table">
            <a:tbl>
              <a:tblPr/>
              <a:tblGrid>
                <a:gridCol w="818864"/>
                <a:gridCol w="2224585"/>
                <a:gridCol w="928049"/>
                <a:gridCol w="1160060"/>
                <a:gridCol w="1160060"/>
                <a:gridCol w="1013345"/>
                <a:gridCol w="726744"/>
                <a:gridCol w="655093"/>
              </a:tblGrid>
              <a:tr h="1063880">
                <a:tc>
                  <a:txBody>
                    <a:bodyPr/>
                    <a:lstStyle/>
                    <a:p>
                      <a:pPr algn="ctr" fontAlgn="ctr"/>
                      <a:endParaRPr lang="en-US" sz="1100" b="1" i="0" u="none" strike="noStrike" dirty="0">
                        <a:solidFill>
                          <a:srgbClr val="000000"/>
                        </a:solidFill>
                        <a:latin typeface="+mj-lt"/>
                      </a:endParaRPr>
                    </a:p>
                  </a:txBody>
                  <a:tcPr marL="6881" marR="6881" marT="6881" marB="0" anchor="ctr">
                    <a:lnL>
                      <a:noFill/>
                    </a:lnL>
                    <a:lnR>
                      <a:noFill/>
                    </a:lnR>
                    <a:lnT>
                      <a:noFill/>
                    </a:lnT>
                    <a:lnB>
                      <a:noFill/>
                    </a:lnB>
                  </a:tcPr>
                </a:tc>
                <a:tc>
                  <a:txBody>
                    <a:bodyPr/>
                    <a:lstStyle/>
                    <a:p>
                      <a:pPr algn="ctr" fontAlgn="ctr"/>
                      <a:endParaRPr lang="en-US" sz="1100" b="1" i="0" u="none" strike="noStrike" dirty="0">
                        <a:solidFill>
                          <a:srgbClr val="000000"/>
                        </a:solidFill>
                        <a:latin typeface="+mj-lt"/>
                      </a:endParaRPr>
                    </a:p>
                  </a:txBody>
                  <a:tcPr marL="6881" marR="6881" marT="6881" marB="0" anchor="ctr">
                    <a:lnL>
                      <a:noFill/>
                    </a:lnL>
                    <a:lnR>
                      <a:noFill/>
                    </a:lnR>
                    <a:lnT>
                      <a:noFill/>
                    </a:lnT>
                    <a:lnB>
                      <a:noFill/>
                    </a:lnB>
                  </a:tcPr>
                </a:tc>
                <a:tc>
                  <a:txBody>
                    <a:bodyPr/>
                    <a:lstStyle/>
                    <a:p>
                      <a:pPr algn="ctr" fontAlgn="ctr"/>
                      <a:r>
                        <a:rPr lang="en-US" sz="1100" b="1" i="0" u="none" strike="noStrike" dirty="0">
                          <a:solidFill>
                            <a:srgbClr val="000000"/>
                          </a:solidFill>
                          <a:latin typeface="+mj-lt"/>
                        </a:rPr>
                        <a:t># of Positions</a:t>
                      </a:r>
                    </a:p>
                  </a:txBody>
                  <a:tcPr marL="6881" marR="6881" marT="6881" marB="0" anchor="ctr">
                    <a:lnL>
                      <a:noFill/>
                    </a:lnL>
                    <a:lnR>
                      <a:noFill/>
                    </a:lnR>
                    <a:lnT>
                      <a:noFill/>
                    </a:lnT>
                    <a:lnB>
                      <a:noFill/>
                    </a:lnB>
                  </a:tcPr>
                </a:tc>
                <a:tc>
                  <a:txBody>
                    <a:bodyPr/>
                    <a:lstStyle/>
                    <a:p>
                      <a:pPr algn="ctr" fontAlgn="ctr"/>
                      <a:r>
                        <a:rPr lang="en-US" sz="1100" b="1" i="0" u="none" strike="noStrike" dirty="0">
                          <a:solidFill>
                            <a:srgbClr val="000000"/>
                          </a:solidFill>
                          <a:latin typeface="+mj-lt"/>
                        </a:rPr>
                        <a:t>One time - Conversion costs per position (includes training and equipment)</a:t>
                      </a:r>
                    </a:p>
                  </a:txBody>
                  <a:tcPr marL="6881" marR="6881" marT="6881" marB="0" anchor="ctr">
                    <a:lnL>
                      <a:noFill/>
                    </a:lnL>
                    <a:lnR>
                      <a:noFill/>
                    </a:lnR>
                    <a:lnT>
                      <a:noFill/>
                    </a:lnT>
                    <a:lnB>
                      <a:noFill/>
                    </a:lnB>
                  </a:tcPr>
                </a:tc>
                <a:tc>
                  <a:txBody>
                    <a:bodyPr/>
                    <a:lstStyle/>
                    <a:p>
                      <a:pPr algn="ctr" fontAlgn="ctr"/>
                      <a:r>
                        <a:rPr lang="en-US" sz="1100" b="1" i="0" u="none" strike="noStrike" dirty="0">
                          <a:solidFill>
                            <a:srgbClr val="FF0000"/>
                          </a:solidFill>
                          <a:latin typeface="+mj-lt"/>
                        </a:rPr>
                        <a:t>One time conversion costs Total</a:t>
                      </a:r>
                    </a:p>
                  </a:txBody>
                  <a:tcPr marL="6881" marR="6881" marT="6881" marB="0" anchor="ctr">
                    <a:lnL>
                      <a:noFill/>
                    </a:lnL>
                    <a:lnR>
                      <a:noFill/>
                    </a:lnR>
                    <a:lnT>
                      <a:noFill/>
                    </a:lnT>
                    <a:lnB>
                      <a:noFill/>
                    </a:lnB>
                  </a:tcPr>
                </a:tc>
                <a:tc>
                  <a:txBody>
                    <a:bodyPr/>
                    <a:lstStyle/>
                    <a:p>
                      <a:pPr algn="ctr" fontAlgn="ctr"/>
                      <a:r>
                        <a:rPr lang="en-US" sz="1100" b="1" i="0" u="none" strike="noStrike" dirty="0">
                          <a:solidFill>
                            <a:srgbClr val="000000"/>
                          </a:solidFill>
                          <a:latin typeface="+mj-lt"/>
                        </a:rPr>
                        <a:t>Ongoing costs - Annual training cost per position </a:t>
                      </a:r>
                    </a:p>
                  </a:txBody>
                  <a:tcPr marL="6881" marR="6881" marT="6881" marB="0" anchor="ctr">
                    <a:lnL>
                      <a:noFill/>
                    </a:lnL>
                    <a:lnR>
                      <a:noFill/>
                    </a:lnR>
                    <a:lnT>
                      <a:noFill/>
                    </a:lnT>
                    <a:lnB>
                      <a:noFill/>
                    </a:lnB>
                  </a:tcPr>
                </a:tc>
                <a:tc>
                  <a:txBody>
                    <a:bodyPr/>
                    <a:lstStyle/>
                    <a:p>
                      <a:pPr algn="ctr" fontAlgn="ctr"/>
                      <a:r>
                        <a:rPr lang="en-US" sz="1100" b="1" i="0" u="none" strike="noStrike" dirty="0">
                          <a:solidFill>
                            <a:srgbClr val="FF0000"/>
                          </a:solidFill>
                          <a:latin typeface="+mj-lt"/>
                        </a:rPr>
                        <a:t>Ongoing Costs total per year</a:t>
                      </a:r>
                    </a:p>
                  </a:txBody>
                  <a:tcPr marL="6881" marR="6881" marT="6881" marB="0" anchor="ctr">
                    <a:lnL>
                      <a:noFill/>
                    </a:lnL>
                    <a:lnR>
                      <a:noFill/>
                    </a:lnR>
                    <a:lnT>
                      <a:noFill/>
                    </a:lnT>
                    <a:lnB>
                      <a:noFill/>
                    </a:lnB>
                  </a:tcPr>
                </a:tc>
                <a:tc>
                  <a:txBody>
                    <a:bodyPr/>
                    <a:lstStyle/>
                    <a:p>
                      <a:pPr algn="ctr" fontAlgn="ctr"/>
                      <a:r>
                        <a:rPr lang="en-US" sz="1100" b="1" i="0" u="none" strike="noStrike" dirty="0">
                          <a:solidFill>
                            <a:schemeClr val="tx1"/>
                          </a:solidFill>
                          <a:latin typeface="+mj-lt"/>
                        </a:rPr>
                        <a:t>Year one Total</a:t>
                      </a:r>
                    </a:p>
                  </a:txBody>
                  <a:tcPr marL="6881" marR="6881" marT="6881" marB="0" anchor="ctr">
                    <a:lnL>
                      <a:noFill/>
                    </a:lnL>
                    <a:lnR>
                      <a:noFill/>
                    </a:lnR>
                    <a:lnT>
                      <a:noFill/>
                    </a:lnT>
                    <a:lnB>
                      <a:noFill/>
                    </a:lnB>
                  </a:tcPr>
                </a:tc>
              </a:tr>
              <a:tr h="1239989">
                <a:tc>
                  <a:txBody>
                    <a:bodyPr/>
                    <a:lstStyle/>
                    <a:p>
                      <a:pPr algn="l" fontAlgn="ctr"/>
                      <a:r>
                        <a:rPr lang="en-US" sz="1100" b="1" i="0" u="none" strike="noStrike" dirty="0">
                          <a:solidFill>
                            <a:srgbClr val="000000"/>
                          </a:solidFill>
                          <a:latin typeface="+mj-lt"/>
                        </a:rPr>
                        <a:t>Step one - </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000000"/>
                          </a:solidFill>
                          <a:latin typeface="+mj-lt"/>
                        </a:rPr>
                        <a:t>Supervisory positions to be trained and </a:t>
                      </a:r>
                      <a:r>
                        <a:rPr lang="en-US" sz="1100" b="0" i="0" u="none" strike="noStrike" dirty="0" smtClean="0">
                          <a:solidFill>
                            <a:srgbClr val="000000"/>
                          </a:solidFill>
                          <a:latin typeface="+mj-lt"/>
                        </a:rPr>
                        <a:t>converted </a:t>
                      </a:r>
                      <a:r>
                        <a:rPr lang="en-US" sz="1100" b="0" i="0" u="none" strike="noStrike" dirty="0">
                          <a:solidFill>
                            <a:srgbClr val="000000"/>
                          </a:solidFill>
                          <a:latin typeface="+mj-lt"/>
                        </a:rPr>
                        <a:t>to </a:t>
                      </a:r>
                      <a:r>
                        <a:rPr lang="en-US" sz="1100" b="0" i="0" u="none" strike="noStrike" dirty="0" smtClean="0">
                          <a:solidFill>
                            <a:srgbClr val="000000"/>
                          </a:solidFill>
                          <a:latin typeface="+mj-lt"/>
                        </a:rPr>
                        <a:t>hybrid, </a:t>
                      </a:r>
                      <a:r>
                        <a:rPr lang="en-US" sz="1100" b="0" i="0" u="none" strike="noStrike" dirty="0">
                          <a:solidFill>
                            <a:srgbClr val="000000"/>
                          </a:solidFill>
                          <a:latin typeface="+mj-lt"/>
                        </a:rPr>
                        <a:t>armed non-sworn. Director, 2 Lieutenants working day shift at SAC and SCC, 3 Sergeants working swing shift at SAC, SCC and </a:t>
                      </a:r>
                      <a:r>
                        <a:rPr lang="en-US" sz="1100" b="0" i="0" u="none" strike="noStrike" dirty="0" smtClean="0">
                          <a:solidFill>
                            <a:srgbClr val="000000"/>
                          </a:solidFill>
                          <a:latin typeface="+mj-lt"/>
                        </a:rPr>
                        <a:t>CEC.</a:t>
                      </a:r>
                      <a:endParaRPr lang="en-US" sz="1100" b="0" i="0" u="none" strike="noStrike" dirty="0">
                        <a:solidFill>
                          <a:srgbClr val="000000"/>
                        </a:solidFill>
                        <a:latin typeface="+mj-lt"/>
                      </a:endParaRP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000000"/>
                          </a:solidFill>
                          <a:latin typeface="+mj-lt"/>
                        </a:rPr>
                        <a:t>6</a:t>
                      </a:r>
                    </a:p>
                  </a:txBody>
                  <a:tcPr marL="6881" marR="6881" marT="6881" marB="0" anchor="ctr">
                    <a:lnL>
                      <a:noFill/>
                    </a:lnL>
                    <a:lnR>
                      <a:noFill/>
                    </a:lnR>
                    <a:lnT>
                      <a:noFill/>
                    </a:lnT>
                    <a:lnB>
                      <a:noFill/>
                    </a:lnB>
                  </a:tcPr>
                </a:tc>
                <a:tc>
                  <a:txBody>
                    <a:bodyPr/>
                    <a:lstStyle/>
                    <a:p>
                      <a:pPr algn="ctr" fontAlgn="ctr"/>
                      <a:r>
                        <a:rPr lang="en-US" sz="1100" b="0" i="0" u="none" strike="noStrike" dirty="0" smtClean="0">
                          <a:solidFill>
                            <a:srgbClr val="000000"/>
                          </a:solidFill>
                          <a:latin typeface="+mj-lt"/>
                        </a:rPr>
                        <a:t>$2,950 </a:t>
                      </a:r>
                      <a:endParaRPr lang="en-US" sz="1100" b="0" i="0" u="none" strike="noStrike" dirty="0">
                        <a:solidFill>
                          <a:srgbClr val="000000"/>
                        </a:solidFill>
                        <a:latin typeface="+mj-lt"/>
                      </a:endParaRP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FF0000"/>
                          </a:solidFill>
                          <a:latin typeface="+mj-lt"/>
                        </a:rPr>
                        <a:t>$17,700 </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000000"/>
                          </a:solidFill>
                          <a:latin typeface="+mj-lt"/>
                        </a:rPr>
                        <a:t>$2,000</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FF0000"/>
                          </a:solidFill>
                          <a:latin typeface="+mj-lt"/>
                        </a:rPr>
                        <a:t>12000</a:t>
                      </a:r>
                    </a:p>
                  </a:txBody>
                  <a:tcPr marL="6881" marR="6881" marT="6881" marB="0" anchor="ctr">
                    <a:lnL>
                      <a:noFill/>
                    </a:lnL>
                    <a:lnR>
                      <a:noFill/>
                    </a:lnR>
                    <a:lnT>
                      <a:noFill/>
                    </a:lnT>
                    <a:lnB>
                      <a:noFill/>
                    </a:lnB>
                  </a:tcPr>
                </a:tc>
                <a:tc>
                  <a:txBody>
                    <a:bodyPr/>
                    <a:lstStyle/>
                    <a:p>
                      <a:pPr algn="ctr" fontAlgn="ctr"/>
                      <a:r>
                        <a:rPr lang="en-US" sz="1100" b="1" i="0" u="none" strike="noStrike" dirty="0">
                          <a:solidFill>
                            <a:schemeClr val="tx1"/>
                          </a:solidFill>
                          <a:latin typeface="+mj-lt"/>
                        </a:rPr>
                        <a:t>$29,700</a:t>
                      </a:r>
                    </a:p>
                  </a:txBody>
                  <a:tcPr marL="6881" marR="6881" marT="6881" marB="0" anchor="ctr">
                    <a:lnL>
                      <a:noFill/>
                    </a:lnL>
                    <a:lnR>
                      <a:noFill/>
                    </a:lnR>
                    <a:lnT>
                      <a:noFill/>
                    </a:lnT>
                    <a:lnB>
                      <a:noFill/>
                    </a:lnB>
                  </a:tcPr>
                </a:tc>
              </a:tr>
              <a:tr h="183337">
                <a:tc>
                  <a:txBody>
                    <a:bodyPr/>
                    <a:lstStyle/>
                    <a:p>
                      <a:pPr algn="l" fontAlgn="b"/>
                      <a:endParaRPr lang="en-US" sz="1100" b="1" i="0" u="none" strike="noStrike" dirty="0">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dirty="0">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FF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dirty="0">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FF0000"/>
                        </a:solidFill>
                        <a:latin typeface="Calibri"/>
                      </a:endParaRPr>
                    </a:p>
                  </a:txBody>
                  <a:tcPr marL="6881" marR="6881" marT="6881" marB="0" anchor="b">
                    <a:lnL>
                      <a:noFill/>
                    </a:lnL>
                    <a:lnR>
                      <a:noFill/>
                    </a:lnR>
                    <a:lnT>
                      <a:noFill/>
                    </a:lnT>
                    <a:lnB>
                      <a:noFill/>
                    </a:lnB>
                  </a:tcPr>
                </a:tc>
                <a:tc>
                  <a:txBody>
                    <a:bodyPr/>
                    <a:lstStyle/>
                    <a:p>
                      <a:pPr algn="ctr" fontAlgn="b"/>
                      <a:endParaRPr lang="en-US" sz="1100" b="1" i="0" u="none" strike="noStrike" dirty="0">
                        <a:solidFill>
                          <a:schemeClr val="tx1"/>
                        </a:solidFill>
                        <a:latin typeface="Calibri"/>
                      </a:endParaRPr>
                    </a:p>
                  </a:txBody>
                  <a:tcPr marL="6881" marR="6881" marT="6881" marB="0" anchor="b">
                    <a:lnL>
                      <a:noFill/>
                    </a:lnL>
                    <a:lnR>
                      <a:noFill/>
                    </a:lnR>
                    <a:lnT>
                      <a:noFill/>
                    </a:lnT>
                    <a:lnB>
                      <a:noFill/>
                    </a:lnB>
                  </a:tcPr>
                </a:tc>
              </a:tr>
              <a:tr h="1239989">
                <a:tc>
                  <a:txBody>
                    <a:bodyPr/>
                    <a:lstStyle/>
                    <a:p>
                      <a:pPr algn="l" fontAlgn="ctr"/>
                      <a:r>
                        <a:rPr lang="en-US" sz="1100" b="1" i="0" u="none" strike="noStrike">
                          <a:solidFill>
                            <a:srgbClr val="000000"/>
                          </a:solidFill>
                          <a:latin typeface="+mj-lt"/>
                        </a:rPr>
                        <a:t>Step two - </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000000"/>
                          </a:solidFill>
                          <a:latin typeface="+mj-lt"/>
                        </a:rPr>
                        <a:t>Select and train officer (from current pool of officers).  </a:t>
                      </a:r>
                      <a:r>
                        <a:rPr lang="en-US" sz="1100" b="0" i="0" u="none" strike="noStrike" dirty="0" smtClean="0">
                          <a:solidFill>
                            <a:srgbClr val="000000"/>
                          </a:solidFill>
                          <a:latin typeface="+mj-lt"/>
                        </a:rPr>
                        <a:t>4 </a:t>
                      </a:r>
                      <a:r>
                        <a:rPr lang="en-US" sz="1100" b="0" i="0" u="none" strike="noStrike" dirty="0">
                          <a:solidFill>
                            <a:srgbClr val="000000"/>
                          </a:solidFill>
                          <a:latin typeface="+mj-lt"/>
                        </a:rPr>
                        <a:t>officers day </a:t>
                      </a:r>
                      <a:r>
                        <a:rPr lang="en-US" sz="1100" b="0" i="0" u="none" strike="noStrike" dirty="0" smtClean="0">
                          <a:solidFill>
                            <a:srgbClr val="000000"/>
                          </a:solidFill>
                          <a:latin typeface="+mj-lt"/>
                        </a:rPr>
                        <a:t>shift; 2 </a:t>
                      </a:r>
                      <a:r>
                        <a:rPr lang="en-US" sz="1100" b="0" i="0" u="none" strike="noStrike" dirty="0">
                          <a:solidFill>
                            <a:srgbClr val="000000"/>
                          </a:solidFill>
                          <a:latin typeface="+mj-lt"/>
                        </a:rPr>
                        <a:t>at </a:t>
                      </a:r>
                      <a:r>
                        <a:rPr lang="en-US" sz="1100" b="0" i="0" u="none" strike="noStrike" dirty="0" smtClean="0">
                          <a:solidFill>
                            <a:srgbClr val="000000"/>
                          </a:solidFill>
                          <a:latin typeface="+mj-lt"/>
                        </a:rPr>
                        <a:t>SAC and 2 at SCC;</a:t>
                      </a:r>
                      <a:r>
                        <a:rPr lang="en-US" sz="1100" b="0" i="0" u="none" strike="noStrike" baseline="0" dirty="0" smtClean="0">
                          <a:solidFill>
                            <a:srgbClr val="000000"/>
                          </a:solidFill>
                          <a:latin typeface="+mj-lt"/>
                        </a:rPr>
                        <a:t> </a:t>
                      </a:r>
                      <a:r>
                        <a:rPr lang="en-US" sz="1100" b="0" i="0" u="none" strike="noStrike" dirty="0" smtClean="0">
                          <a:solidFill>
                            <a:srgbClr val="000000"/>
                          </a:solidFill>
                          <a:latin typeface="+mj-lt"/>
                        </a:rPr>
                        <a:t>4 </a:t>
                      </a:r>
                      <a:r>
                        <a:rPr lang="en-US" sz="1100" b="0" i="0" u="none" strike="noStrike" dirty="0">
                          <a:solidFill>
                            <a:srgbClr val="000000"/>
                          </a:solidFill>
                          <a:latin typeface="+mj-lt"/>
                        </a:rPr>
                        <a:t>Officers swing </a:t>
                      </a:r>
                      <a:r>
                        <a:rPr lang="en-US" sz="1100" b="0" i="0" u="none" strike="noStrike" dirty="0" smtClean="0">
                          <a:solidFill>
                            <a:srgbClr val="000000"/>
                          </a:solidFill>
                          <a:latin typeface="+mj-lt"/>
                        </a:rPr>
                        <a:t>shift; 2 </a:t>
                      </a:r>
                      <a:r>
                        <a:rPr lang="en-US" sz="1100" b="0" i="0" u="none" strike="noStrike" dirty="0">
                          <a:solidFill>
                            <a:srgbClr val="000000"/>
                          </a:solidFill>
                          <a:latin typeface="+mj-lt"/>
                        </a:rPr>
                        <a:t>at SAC and </a:t>
                      </a:r>
                      <a:r>
                        <a:rPr lang="en-US" sz="1100" b="0" i="0" u="none" strike="noStrike" dirty="0" smtClean="0">
                          <a:solidFill>
                            <a:srgbClr val="000000"/>
                          </a:solidFill>
                          <a:latin typeface="+mj-lt"/>
                        </a:rPr>
                        <a:t>2 at SCC</a:t>
                      </a:r>
                      <a:r>
                        <a:rPr lang="en-US" sz="1100" b="0" i="0" u="none" strike="noStrike" dirty="0">
                          <a:solidFill>
                            <a:srgbClr val="000000"/>
                          </a:solidFill>
                          <a:latin typeface="+mj-lt"/>
                        </a:rPr>
                        <a:t>, </a:t>
                      </a:r>
                      <a:r>
                        <a:rPr lang="en-US" sz="1100" b="0" i="0" u="none" strike="noStrike" dirty="0" smtClean="0">
                          <a:solidFill>
                            <a:srgbClr val="000000"/>
                          </a:solidFill>
                          <a:latin typeface="+mj-lt"/>
                        </a:rPr>
                        <a:t>1 </a:t>
                      </a:r>
                      <a:r>
                        <a:rPr lang="en-US" sz="1100" b="0" i="0" u="none" strike="noStrike" dirty="0">
                          <a:solidFill>
                            <a:srgbClr val="000000"/>
                          </a:solidFill>
                          <a:latin typeface="+mj-lt"/>
                        </a:rPr>
                        <a:t>officer day shift at CEC and </a:t>
                      </a:r>
                      <a:r>
                        <a:rPr lang="en-US" sz="1100" b="0" i="0" u="none" strike="noStrike" dirty="0" smtClean="0">
                          <a:solidFill>
                            <a:srgbClr val="000000"/>
                          </a:solidFill>
                          <a:latin typeface="+mj-lt"/>
                        </a:rPr>
                        <a:t>1 </a:t>
                      </a:r>
                      <a:r>
                        <a:rPr lang="en-US" sz="1100" b="0" i="0" u="none" strike="noStrike" dirty="0">
                          <a:solidFill>
                            <a:srgbClr val="000000"/>
                          </a:solidFill>
                          <a:latin typeface="+mj-lt"/>
                        </a:rPr>
                        <a:t>officer day shift at OEC.</a:t>
                      </a:r>
                    </a:p>
                  </a:txBody>
                  <a:tcPr marL="6881" marR="6881" marT="6881" marB="0" anchor="ctr">
                    <a:lnL>
                      <a:noFill/>
                    </a:lnL>
                    <a:lnR>
                      <a:noFill/>
                    </a:lnR>
                    <a:lnT>
                      <a:noFill/>
                    </a:lnT>
                    <a:lnB>
                      <a:noFill/>
                    </a:lnB>
                  </a:tcPr>
                </a:tc>
                <a:tc>
                  <a:txBody>
                    <a:bodyPr/>
                    <a:lstStyle/>
                    <a:p>
                      <a:pPr algn="ctr" fontAlgn="ctr"/>
                      <a:r>
                        <a:rPr lang="en-US" sz="1100" b="0" i="0" u="none" strike="noStrike">
                          <a:solidFill>
                            <a:srgbClr val="000000"/>
                          </a:solidFill>
                          <a:latin typeface="+mj-lt"/>
                        </a:rPr>
                        <a:t>10</a:t>
                      </a:r>
                    </a:p>
                  </a:txBody>
                  <a:tcPr marL="6881" marR="6881" marT="6881" marB="0" anchor="ctr">
                    <a:lnL>
                      <a:noFill/>
                    </a:lnL>
                    <a:lnR>
                      <a:noFill/>
                    </a:lnR>
                    <a:lnT>
                      <a:noFill/>
                    </a:lnT>
                    <a:lnB>
                      <a:noFill/>
                    </a:lnB>
                  </a:tcPr>
                </a:tc>
                <a:tc>
                  <a:txBody>
                    <a:bodyPr/>
                    <a:lstStyle/>
                    <a:p>
                      <a:pPr algn="ctr" fontAlgn="ctr"/>
                      <a:r>
                        <a:rPr lang="en-US" sz="1100" b="0" i="0" u="none" strike="noStrike">
                          <a:solidFill>
                            <a:srgbClr val="000000"/>
                          </a:solidFill>
                          <a:latin typeface="+mj-lt"/>
                        </a:rPr>
                        <a:t>$2,950</a:t>
                      </a:r>
                    </a:p>
                  </a:txBody>
                  <a:tcPr marL="6881" marR="6881" marT="6881" marB="0" anchor="ctr">
                    <a:lnL>
                      <a:noFill/>
                    </a:lnL>
                    <a:lnR>
                      <a:noFill/>
                    </a:lnR>
                    <a:lnT>
                      <a:noFill/>
                    </a:lnT>
                    <a:lnB>
                      <a:noFill/>
                    </a:lnB>
                  </a:tcPr>
                </a:tc>
                <a:tc>
                  <a:txBody>
                    <a:bodyPr/>
                    <a:lstStyle/>
                    <a:p>
                      <a:pPr algn="ctr" fontAlgn="ctr"/>
                      <a:r>
                        <a:rPr lang="en-US" sz="1100" b="0" i="0" u="none" strike="noStrike">
                          <a:solidFill>
                            <a:srgbClr val="FF0000"/>
                          </a:solidFill>
                          <a:latin typeface="+mj-lt"/>
                        </a:rPr>
                        <a:t>$29,500</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000000"/>
                          </a:solidFill>
                          <a:latin typeface="+mj-lt"/>
                        </a:rPr>
                        <a:t>$2,000</a:t>
                      </a:r>
                    </a:p>
                  </a:txBody>
                  <a:tcPr marL="6881" marR="6881" marT="6881" marB="0" anchor="ctr">
                    <a:lnL>
                      <a:noFill/>
                    </a:lnL>
                    <a:lnR>
                      <a:noFill/>
                    </a:lnR>
                    <a:lnT>
                      <a:noFill/>
                    </a:lnT>
                    <a:lnB>
                      <a:noFill/>
                    </a:lnB>
                  </a:tcPr>
                </a:tc>
                <a:tc>
                  <a:txBody>
                    <a:bodyPr/>
                    <a:lstStyle/>
                    <a:p>
                      <a:pPr algn="ctr" fontAlgn="ctr"/>
                      <a:r>
                        <a:rPr lang="en-US" sz="1100" b="0" i="0" u="none" strike="noStrike" dirty="0">
                          <a:solidFill>
                            <a:srgbClr val="FF0000"/>
                          </a:solidFill>
                          <a:latin typeface="+mj-lt"/>
                        </a:rPr>
                        <a:t>20000</a:t>
                      </a:r>
                    </a:p>
                  </a:txBody>
                  <a:tcPr marL="6881" marR="6881" marT="6881" marB="0" anchor="ctr">
                    <a:lnL>
                      <a:noFill/>
                    </a:lnL>
                    <a:lnR>
                      <a:noFill/>
                    </a:lnR>
                    <a:lnT>
                      <a:noFill/>
                    </a:lnT>
                    <a:lnB>
                      <a:noFill/>
                    </a:lnB>
                  </a:tcPr>
                </a:tc>
                <a:tc>
                  <a:txBody>
                    <a:bodyPr/>
                    <a:lstStyle/>
                    <a:p>
                      <a:pPr algn="ctr" fontAlgn="ctr"/>
                      <a:r>
                        <a:rPr lang="en-US" sz="1100" b="1" i="0" u="none" strike="noStrike" dirty="0">
                          <a:solidFill>
                            <a:schemeClr val="tx1"/>
                          </a:solidFill>
                          <a:latin typeface="+mj-lt"/>
                        </a:rPr>
                        <a:t>$49,500</a:t>
                      </a:r>
                    </a:p>
                  </a:txBody>
                  <a:tcPr marL="6881" marR="6881" marT="6881" marB="0" anchor="ctr">
                    <a:lnL>
                      <a:noFill/>
                    </a:lnL>
                    <a:lnR>
                      <a:noFill/>
                    </a:lnR>
                    <a:lnT>
                      <a:noFill/>
                    </a:lnT>
                    <a:lnB>
                      <a:noFill/>
                    </a:lnB>
                  </a:tcPr>
                </a:tc>
              </a:tr>
              <a:tr h="183337">
                <a:tc>
                  <a:txBody>
                    <a:bodyPr/>
                    <a:lstStyle/>
                    <a:p>
                      <a:pPr algn="ctr" fontAlgn="b"/>
                      <a:endParaRPr lang="en-US" sz="1100" b="1" i="0" u="none" strike="noStrike">
                        <a:solidFill>
                          <a:srgbClr val="FF0000"/>
                        </a:solidFill>
                        <a:latin typeface="+mj-lt"/>
                      </a:endParaRPr>
                    </a:p>
                  </a:txBody>
                  <a:tcPr marL="6881" marR="6881" marT="6881" marB="0" anchor="b">
                    <a:lnL>
                      <a:noFill/>
                    </a:lnL>
                    <a:lnR>
                      <a:noFill/>
                    </a:lnR>
                    <a:lnT>
                      <a:noFill/>
                    </a:lnT>
                    <a:lnB>
                      <a:noFill/>
                    </a:lnB>
                  </a:tcPr>
                </a:tc>
                <a:tc>
                  <a:txBody>
                    <a:bodyPr/>
                    <a:lstStyle/>
                    <a:p>
                      <a:pPr algn="ctr" fontAlgn="b"/>
                      <a:r>
                        <a:rPr lang="en-US" sz="1100" b="0" i="0" u="none" strike="noStrike">
                          <a:solidFill>
                            <a:srgbClr val="FF0000"/>
                          </a:solidFill>
                          <a:latin typeface="+mj-lt"/>
                        </a:rPr>
                        <a:t>Totals </a:t>
                      </a:r>
                    </a:p>
                  </a:txBody>
                  <a:tcPr marL="6881" marR="6881" marT="6881" marB="0" anchor="b">
                    <a:lnL>
                      <a:noFill/>
                    </a:lnL>
                    <a:lnR>
                      <a:noFill/>
                    </a:lnR>
                    <a:lnT>
                      <a:noFill/>
                    </a:lnT>
                    <a:lnB>
                      <a:noFill/>
                    </a:lnB>
                  </a:tcPr>
                </a:tc>
                <a:tc>
                  <a:txBody>
                    <a:bodyPr/>
                    <a:lstStyle/>
                    <a:p>
                      <a:pPr algn="ctr" fontAlgn="b"/>
                      <a:endParaRPr lang="en-US" sz="1100" b="0" i="0" u="none" strike="noStrike">
                        <a:solidFill>
                          <a:srgbClr val="FF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FF0000"/>
                        </a:solidFill>
                        <a:latin typeface="+mj-lt"/>
                      </a:endParaRPr>
                    </a:p>
                  </a:txBody>
                  <a:tcPr marL="6881" marR="6881" marT="6881" marB="0" anchor="b">
                    <a:lnL>
                      <a:noFill/>
                    </a:lnL>
                    <a:lnR>
                      <a:noFill/>
                    </a:lnR>
                    <a:lnT>
                      <a:noFill/>
                    </a:lnT>
                    <a:lnB>
                      <a:noFill/>
                    </a:lnB>
                  </a:tcPr>
                </a:tc>
                <a:tc>
                  <a:txBody>
                    <a:bodyPr/>
                    <a:lstStyle/>
                    <a:p>
                      <a:pPr algn="ctr" fontAlgn="b"/>
                      <a:r>
                        <a:rPr lang="en-US" sz="1100" b="0" i="0" u="none" strike="noStrike" dirty="0">
                          <a:solidFill>
                            <a:srgbClr val="FF0000"/>
                          </a:solidFill>
                          <a:latin typeface="+mj-lt"/>
                        </a:rPr>
                        <a:t>$47,200</a:t>
                      </a:r>
                    </a:p>
                  </a:txBody>
                  <a:tcPr marL="6881" marR="6881" marT="6881" marB="0" anchor="b">
                    <a:lnL>
                      <a:noFill/>
                    </a:lnL>
                    <a:lnR>
                      <a:noFill/>
                    </a:lnR>
                    <a:lnT>
                      <a:noFill/>
                    </a:lnT>
                    <a:lnB>
                      <a:noFill/>
                    </a:lnB>
                  </a:tcPr>
                </a:tc>
                <a:tc>
                  <a:txBody>
                    <a:bodyPr/>
                    <a:lstStyle/>
                    <a:p>
                      <a:pPr algn="ctr" fontAlgn="b"/>
                      <a:endParaRPr lang="en-US" sz="1100" b="0" i="0" u="none" strike="noStrike" dirty="0">
                        <a:solidFill>
                          <a:srgbClr val="FF0000"/>
                        </a:solidFill>
                        <a:latin typeface="+mj-lt"/>
                      </a:endParaRPr>
                    </a:p>
                  </a:txBody>
                  <a:tcPr marL="6881" marR="6881" marT="6881" marB="0" anchor="b">
                    <a:lnL>
                      <a:noFill/>
                    </a:lnL>
                    <a:lnR>
                      <a:noFill/>
                    </a:lnR>
                    <a:lnT>
                      <a:noFill/>
                    </a:lnT>
                    <a:lnB>
                      <a:noFill/>
                    </a:lnB>
                  </a:tcPr>
                </a:tc>
                <a:tc>
                  <a:txBody>
                    <a:bodyPr/>
                    <a:lstStyle/>
                    <a:p>
                      <a:pPr algn="ctr" fontAlgn="b"/>
                      <a:r>
                        <a:rPr lang="en-US" sz="1100" b="0" i="0" u="none" strike="noStrike" dirty="0">
                          <a:solidFill>
                            <a:srgbClr val="FF0000"/>
                          </a:solidFill>
                          <a:latin typeface="+mj-lt"/>
                        </a:rPr>
                        <a:t>$32,000</a:t>
                      </a:r>
                    </a:p>
                  </a:txBody>
                  <a:tcPr marL="6881" marR="6881" marT="6881" marB="0" anchor="b">
                    <a:lnL>
                      <a:noFill/>
                    </a:lnL>
                    <a:lnR>
                      <a:noFill/>
                    </a:lnR>
                    <a:lnT>
                      <a:noFill/>
                    </a:lnT>
                    <a:lnB>
                      <a:noFill/>
                    </a:lnB>
                  </a:tcPr>
                </a:tc>
                <a:tc>
                  <a:txBody>
                    <a:bodyPr/>
                    <a:lstStyle/>
                    <a:p>
                      <a:pPr algn="ctr" fontAlgn="b"/>
                      <a:r>
                        <a:rPr lang="en-US" sz="1100" b="1" i="0" u="none" strike="noStrike" dirty="0">
                          <a:solidFill>
                            <a:schemeClr val="tx1"/>
                          </a:solidFill>
                          <a:latin typeface="+mj-lt"/>
                        </a:rPr>
                        <a:t>$79,200</a:t>
                      </a:r>
                    </a:p>
                  </a:txBody>
                  <a:tcPr marL="6881" marR="6881" marT="6881" marB="0" anchor="b">
                    <a:lnL>
                      <a:noFill/>
                    </a:lnL>
                    <a:lnR>
                      <a:noFill/>
                    </a:lnR>
                    <a:lnT>
                      <a:noFill/>
                    </a:lnT>
                    <a:lnB>
                      <a:noFill/>
                    </a:lnB>
                  </a:tcPr>
                </a:tc>
              </a:tr>
              <a:tr h="183337">
                <a:tc>
                  <a:txBody>
                    <a:bodyPr/>
                    <a:lstStyle/>
                    <a:p>
                      <a:pPr algn="l" fontAlgn="b"/>
                      <a:endParaRPr lang="en-US" sz="1100" b="1"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a:solidFill>
                          <a:srgbClr val="FF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dirty="0">
                        <a:solidFill>
                          <a:srgbClr val="000000"/>
                        </a:solidFill>
                        <a:latin typeface="+mj-lt"/>
                      </a:endParaRPr>
                    </a:p>
                  </a:txBody>
                  <a:tcPr marL="6881" marR="6881" marT="6881" marB="0" anchor="b">
                    <a:lnL>
                      <a:noFill/>
                    </a:lnL>
                    <a:lnR>
                      <a:noFill/>
                    </a:lnR>
                    <a:lnT>
                      <a:noFill/>
                    </a:lnT>
                    <a:lnB>
                      <a:noFill/>
                    </a:lnB>
                  </a:tcPr>
                </a:tc>
                <a:tc>
                  <a:txBody>
                    <a:bodyPr/>
                    <a:lstStyle/>
                    <a:p>
                      <a:pPr algn="ctr" fontAlgn="b"/>
                      <a:endParaRPr lang="en-US" sz="1100" b="0" i="0" u="none" strike="noStrike" dirty="0">
                        <a:solidFill>
                          <a:srgbClr val="FF0000"/>
                        </a:solidFill>
                        <a:latin typeface="Calibri"/>
                      </a:endParaRPr>
                    </a:p>
                  </a:txBody>
                  <a:tcPr marL="6881" marR="6881" marT="6881" marB="0" anchor="b">
                    <a:lnL>
                      <a:noFill/>
                    </a:lnL>
                    <a:lnR>
                      <a:noFill/>
                    </a:lnR>
                    <a:lnT>
                      <a:noFill/>
                    </a:lnT>
                    <a:lnB>
                      <a:noFill/>
                    </a:lnB>
                  </a:tcPr>
                </a:tc>
                <a:tc>
                  <a:txBody>
                    <a:bodyPr/>
                    <a:lstStyle/>
                    <a:p>
                      <a:pPr algn="l" fontAlgn="b"/>
                      <a:endParaRPr lang="en-US" sz="1100" b="1" i="0" u="none" strike="noStrike" dirty="0">
                        <a:solidFill>
                          <a:schemeClr val="tx1"/>
                        </a:solidFill>
                        <a:latin typeface="Calibri"/>
                      </a:endParaRPr>
                    </a:p>
                  </a:txBody>
                  <a:tcPr marL="6881" marR="6881" marT="6881" marB="0" anchor="b">
                    <a:lnL>
                      <a:noFill/>
                    </a:lnL>
                    <a:lnR>
                      <a:noFill/>
                    </a:lnR>
                    <a:lnT>
                      <a:noFill/>
                    </a:lnT>
                    <a:lnB>
                      <a:noFill/>
                    </a:lnB>
                  </a:tcPr>
                </a:tc>
              </a:tr>
              <a:tr h="391466">
                <a:tc>
                  <a:txBody>
                    <a:bodyPr/>
                    <a:lstStyle/>
                    <a:p>
                      <a:pPr algn="l" fontAlgn="b"/>
                      <a:r>
                        <a:rPr lang="en-US" sz="1100" b="1" i="0" u="none" strike="noStrike">
                          <a:solidFill>
                            <a:srgbClr val="000000"/>
                          </a:solidFill>
                          <a:latin typeface="+mj-lt"/>
                        </a:rPr>
                        <a:t>Footnote:  </a:t>
                      </a:r>
                    </a:p>
                  </a:txBody>
                  <a:tcPr marL="6881" marR="6881" marT="6881" marB="0" anchor="b">
                    <a:lnL>
                      <a:noFill/>
                    </a:lnL>
                    <a:lnR>
                      <a:noFill/>
                    </a:lnR>
                    <a:lnT>
                      <a:noFill/>
                    </a:lnT>
                    <a:lnB>
                      <a:noFill/>
                    </a:lnB>
                  </a:tcPr>
                </a:tc>
                <a:tc gridSpan="5">
                  <a:txBody>
                    <a:bodyPr/>
                    <a:lstStyle/>
                    <a:p>
                      <a:pPr algn="l" fontAlgn="b"/>
                      <a:r>
                        <a:rPr lang="en-US" sz="1200" b="1" i="0" u="none" strike="noStrike" dirty="0">
                          <a:solidFill>
                            <a:srgbClr val="000000"/>
                          </a:solidFill>
                          <a:latin typeface="+mj-lt"/>
                        </a:rPr>
                        <a:t>These costs do not include any salary increases for the officers who are now </a:t>
                      </a:r>
                      <a:r>
                        <a:rPr lang="en-US" sz="1200" b="1" i="0" u="none" strike="noStrike" dirty="0" smtClean="0">
                          <a:solidFill>
                            <a:srgbClr val="000000"/>
                          </a:solidFill>
                          <a:latin typeface="+mj-lt"/>
                        </a:rPr>
                        <a:t>carrying</a:t>
                      </a:r>
                      <a:r>
                        <a:rPr lang="en-US" sz="1200" b="1" i="0" u="none" strike="noStrike" baseline="0" dirty="0" smtClean="0">
                          <a:solidFill>
                            <a:srgbClr val="000000"/>
                          </a:solidFill>
                          <a:latin typeface="+mj-lt"/>
                        </a:rPr>
                        <a:t> </a:t>
                      </a:r>
                      <a:r>
                        <a:rPr lang="en-US" sz="1200" b="1" i="0" u="none" strike="noStrike" dirty="0" smtClean="0">
                          <a:solidFill>
                            <a:srgbClr val="000000"/>
                          </a:solidFill>
                          <a:latin typeface="+mj-lt"/>
                        </a:rPr>
                        <a:t>firearms.  </a:t>
                      </a:r>
                      <a:endParaRPr lang="en-US" sz="1200" b="1" i="0" u="none" strike="noStrike" dirty="0">
                        <a:solidFill>
                          <a:srgbClr val="000000"/>
                        </a:solidFill>
                        <a:latin typeface="+mj-lt"/>
                      </a:endParaRPr>
                    </a:p>
                  </a:txBody>
                  <a:tcPr marL="6881" marR="6881" marT="688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0" i="0" u="none" strike="noStrike" dirty="0">
                        <a:solidFill>
                          <a:srgbClr val="FF0000"/>
                        </a:solidFill>
                        <a:latin typeface="Calibri"/>
                      </a:endParaRPr>
                    </a:p>
                  </a:txBody>
                  <a:tcPr marL="6881" marR="6881" marT="6881" marB="0" anchor="b">
                    <a:lnL>
                      <a:noFill/>
                    </a:lnL>
                    <a:lnR>
                      <a:noFill/>
                    </a:lnR>
                    <a:lnT>
                      <a:noFill/>
                    </a:lnT>
                    <a:lnB>
                      <a:noFill/>
                    </a:lnB>
                  </a:tcPr>
                </a:tc>
                <a:tc>
                  <a:txBody>
                    <a:bodyPr/>
                    <a:lstStyle/>
                    <a:p>
                      <a:pPr algn="l" fontAlgn="b"/>
                      <a:endParaRPr lang="en-US" sz="1100" b="1" i="0" u="none" strike="noStrike" dirty="0">
                        <a:solidFill>
                          <a:schemeClr val="tx1"/>
                        </a:solidFill>
                        <a:latin typeface="Calibri"/>
                      </a:endParaRPr>
                    </a:p>
                  </a:txBody>
                  <a:tcPr marL="6881" marR="6881" marT="6881" marB="0" anchor="b">
                    <a:lnL>
                      <a:noFill/>
                    </a:lnL>
                    <a:lnR>
                      <a:noFill/>
                    </a:lnR>
                    <a:lnT>
                      <a:noFill/>
                    </a:lnT>
                    <a:lnB>
                      <a:noFill/>
                    </a:lnB>
                  </a:tcPr>
                </a:tc>
              </a:tr>
              <a:tr h="391466">
                <a:tc>
                  <a:txBody>
                    <a:bodyPr/>
                    <a:lstStyle/>
                    <a:p>
                      <a:pPr algn="l" fontAlgn="b"/>
                      <a:endParaRPr lang="en-US" sz="1100" b="1" i="0" u="none" strike="noStrike">
                        <a:solidFill>
                          <a:srgbClr val="000000"/>
                        </a:solidFill>
                        <a:latin typeface="+mj-lt"/>
                      </a:endParaRPr>
                    </a:p>
                  </a:txBody>
                  <a:tcPr marL="6881" marR="6881" marT="6881" marB="0" anchor="b">
                    <a:lnL>
                      <a:noFill/>
                    </a:lnL>
                    <a:lnR>
                      <a:noFill/>
                    </a:lnR>
                    <a:lnT>
                      <a:noFill/>
                    </a:lnT>
                    <a:lnB>
                      <a:noFill/>
                    </a:lnB>
                  </a:tcPr>
                </a:tc>
                <a:tc gridSpan="6">
                  <a:txBody>
                    <a:bodyPr/>
                    <a:lstStyle/>
                    <a:p>
                      <a:pPr algn="l" fontAlgn="b"/>
                      <a:r>
                        <a:rPr lang="en-US" sz="1200" b="1" i="0" u="none" strike="noStrike" dirty="0">
                          <a:solidFill>
                            <a:srgbClr val="000000"/>
                          </a:solidFill>
                          <a:latin typeface="+mj-lt"/>
                        </a:rPr>
                        <a:t>Eventually through natural </a:t>
                      </a:r>
                      <a:r>
                        <a:rPr lang="en-US" sz="1200" b="1" i="0" u="none" strike="noStrike" dirty="0" smtClean="0">
                          <a:solidFill>
                            <a:srgbClr val="000000"/>
                          </a:solidFill>
                          <a:latin typeface="+mj-lt"/>
                        </a:rPr>
                        <a:t>attrition</a:t>
                      </a:r>
                      <a:r>
                        <a:rPr lang="en-US" sz="1200" b="1" i="0" u="none" strike="noStrike" baseline="0" dirty="0" smtClean="0">
                          <a:solidFill>
                            <a:srgbClr val="000000"/>
                          </a:solidFill>
                          <a:latin typeface="+mj-lt"/>
                        </a:rPr>
                        <a:t> </a:t>
                      </a:r>
                      <a:r>
                        <a:rPr lang="en-US" sz="1200" b="1" i="0" u="none" strike="noStrike" dirty="0" smtClean="0">
                          <a:solidFill>
                            <a:srgbClr val="000000"/>
                          </a:solidFill>
                          <a:latin typeface="+mj-lt"/>
                        </a:rPr>
                        <a:t>the </a:t>
                      </a:r>
                      <a:r>
                        <a:rPr lang="en-US" sz="1200" b="1" i="0" u="none" strike="noStrike" dirty="0">
                          <a:solidFill>
                            <a:srgbClr val="000000"/>
                          </a:solidFill>
                          <a:latin typeface="+mj-lt"/>
                        </a:rPr>
                        <a:t>plan is to recruit suitably trained officers, so that all </a:t>
                      </a:r>
                      <a:r>
                        <a:rPr lang="en-US" sz="1200" b="1" i="0" u="none" strike="noStrike" dirty="0" smtClean="0">
                          <a:solidFill>
                            <a:srgbClr val="000000"/>
                          </a:solidFill>
                          <a:latin typeface="+mj-lt"/>
                        </a:rPr>
                        <a:t>officers eventually are </a:t>
                      </a:r>
                      <a:r>
                        <a:rPr lang="en-US" sz="1200" b="1" i="0" u="none" strike="noStrike" dirty="0">
                          <a:solidFill>
                            <a:srgbClr val="000000"/>
                          </a:solidFill>
                          <a:latin typeface="+mj-lt"/>
                        </a:rPr>
                        <a:t>armed.</a:t>
                      </a:r>
                    </a:p>
                  </a:txBody>
                  <a:tcPr marL="6881" marR="6881" marT="688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1" i="0" u="none" strike="noStrike" dirty="0">
                        <a:solidFill>
                          <a:schemeClr val="tx1"/>
                        </a:solidFill>
                        <a:latin typeface="Calibri"/>
                      </a:endParaRPr>
                    </a:p>
                  </a:txBody>
                  <a:tcPr marL="6881" marR="6881" marT="6881" marB="0" anchor="b">
                    <a:lnL>
                      <a:noFill/>
                    </a:lnL>
                    <a:lnR>
                      <a:noFill/>
                    </a:lnR>
                    <a:lnT>
                      <a:noFill/>
                    </a:lnT>
                    <a:lnB>
                      <a:noFill/>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02756860"/>
              </p:ext>
            </p:extLst>
          </p:nvPr>
        </p:nvGraphicFramePr>
        <p:xfrm>
          <a:off x="228600" y="1447800"/>
          <a:ext cx="8610598" cy="4648196"/>
        </p:xfrm>
        <a:graphic>
          <a:graphicData uri="http://schemas.openxmlformats.org/drawingml/2006/table">
            <a:tbl>
              <a:tblPr/>
              <a:tblGrid>
                <a:gridCol w="478888"/>
                <a:gridCol w="5774829"/>
                <a:gridCol w="1112711"/>
                <a:gridCol w="131459"/>
                <a:gridCol w="1112711"/>
              </a:tblGrid>
              <a:tr h="220926">
                <a:tc gridSpan="3">
                  <a:txBody>
                    <a:bodyPr/>
                    <a:lstStyle/>
                    <a:p>
                      <a:pPr algn="l" fontAlgn="b"/>
                      <a:r>
                        <a:rPr lang="en-US" sz="1200" b="1" i="0" u="none" strike="noStrike" dirty="0">
                          <a:solidFill>
                            <a:srgbClr val="000000"/>
                          </a:solidFill>
                          <a:latin typeface="+mj-lt"/>
                        </a:rPr>
                        <a:t>Cost Estimate for Salary and Benefits of District Safety Recommendations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a:txBody>
                    <a:bodyPr/>
                    <a:lstStyle/>
                    <a:p>
                      <a:pPr algn="l" fontAlgn="b"/>
                      <a:endParaRPr lang="en-US" sz="1200" b="1"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1" i="0" u="none" strike="noStrike" dirty="0">
                          <a:solidFill>
                            <a:srgbClr val="000000"/>
                          </a:solidFill>
                          <a:latin typeface="+mj-lt"/>
                        </a:rPr>
                        <a:t>Recommendation #1:</a:t>
                      </a: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sng" strike="noStrike">
                          <a:solidFill>
                            <a:srgbClr val="000000"/>
                          </a:solidFill>
                          <a:latin typeface="+mj-lt"/>
                        </a:rPr>
                        <a:t>Mid Range</a:t>
                      </a:r>
                    </a:p>
                  </a:txBody>
                  <a:tcPr marL="9525" marR="9525" marT="9525" marB="0" anchor="b">
                    <a:lnL>
                      <a:noFill/>
                    </a:lnL>
                    <a:lnR>
                      <a:noFill/>
                    </a:lnR>
                    <a:lnT>
                      <a:noFill/>
                    </a:lnT>
                    <a:lnB>
                      <a:noFill/>
                    </a:lnB>
                  </a:tcPr>
                </a:tc>
                <a:tc>
                  <a:txBody>
                    <a:bodyPr/>
                    <a:lstStyle/>
                    <a:p>
                      <a:pPr algn="r" fontAlgn="b"/>
                      <a:endParaRPr lang="en-US" sz="1200" b="0" i="0" u="sng"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r>
                        <a:rPr lang="en-US" sz="1200" b="0" i="0" u="sng" strike="noStrike" dirty="0">
                          <a:solidFill>
                            <a:srgbClr val="000000"/>
                          </a:solidFill>
                          <a:latin typeface="+mj-lt"/>
                        </a:rPr>
                        <a:t>High Range</a:t>
                      </a:r>
                    </a:p>
                  </a:txBody>
                  <a:tcPr marL="9525" marR="9525" marT="9525" marB="0" anchor="b">
                    <a:lnL>
                      <a:noFill/>
                    </a:lnL>
                    <a:lnR>
                      <a:noFill/>
                    </a:lnR>
                    <a:lnT>
                      <a:noFill/>
                    </a:lnT>
                    <a:lnB>
                      <a:noFill/>
                    </a:lnB>
                  </a:tcPr>
                </a:tc>
              </a:tr>
              <a:tr h="220926">
                <a:tc gridSpan="2">
                  <a:txBody>
                    <a:bodyPr/>
                    <a:lstStyle/>
                    <a:p>
                      <a:pPr algn="l" fontAlgn="b"/>
                      <a:r>
                        <a:rPr lang="en-US" sz="1200" b="0" i="0" u="none" strike="noStrike" dirty="0">
                          <a:solidFill>
                            <a:srgbClr val="000000"/>
                          </a:solidFill>
                          <a:latin typeface="+mj-lt"/>
                        </a:rPr>
                        <a:t>Six new </a:t>
                      </a:r>
                      <a:r>
                        <a:rPr lang="en-US" sz="1200" b="0" i="0" u="none" strike="noStrike" dirty="0" smtClean="0">
                          <a:solidFill>
                            <a:srgbClr val="000000"/>
                          </a:solidFill>
                          <a:latin typeface="+mj-lt"/>
                        </a:rPr>
                        <a:t>armed non-sworn officers </a:t>
                      </a:r>
                      <a:r>
                        <a:rPr lang="en-US" sz="1200" b="0" i="0" u="none" strike="noStrike" dirty="0">
                          <a:solidFill>
                            <a:srgbClr val="000000"/>
                          </a:solidFill>
                          <a:latin typeface="+mj-lt"/>
                        </a:rPr>
                        <a:t>at an estimated range 13</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r>
                        <a:rPr lang="en-US" sz="1200" b="0" i="0" u="none" strike="noStrike" dirty="0">
                          <a:solidFill>
                            <a:srgbClr val="000000"/>
                          </a:solidFill>
                          <a:latin typeface="+mj-lt"/>
                        </a:rPr>
                        <a:t>Three </a:t>
                      </a:r>
                      <a:r>
                        <a:rPr lang="en-US" sz="1200" b="0" i="0" u="none" strike="noStrike" dirty="0" smtClean="0">
                          <a:solidFill>
                            <a:srgbClr val="000000"/>
                          </a:solidFill>
                          <a:latin typeface="+mj-lt"/>
                        </a:rPr>
                        <a:t>officers on day </a:t>
                      </a:r>
                      <a:r>
                        <a:rPr lang="en-US" sz="1200" b="0" i="0" u="none" strike="noStrike" dirty="0">
                          <a:solidFill>
                            <a:srgbClr val="000000"/>
                          </a:solidFill>
                          <a:latin typeface="+mj-lt"/>
                        </a:rPr>
                        <a:t>shift</a:t>
                      </a:r>
                    </a:p>
                  </a:txBody>
                  <a:tcPr marL="9525" marR="9525" marT="9525" marB="0" anchor="b">
                    <a:lnL>
                      <a:noFill/>
                    </a:lnL>
                    <a:lnR>
                      <a:noFill/>
                    </a:lnR>
                    <a:lnT>
                      <a:noFill/>
                    </a:lnT>
                    <a:lnB>
                      <a:noFill/>
                    </a:lnB>
                  </a:tcPr>
                </a:tc>
                <a:tc>
                  <a:txBody>
                    <a:bodyPr/>
                    <a:lstStyle/>
                    <a:p>
                      <a:pPr algn="r" fontAlgn="b"/>
                      <a:r>
                        <a:rPr lang="en-US" sz="1200" b="0" i="0" u="none" strike="noStrike">
                          <a:solidFill>
                            <a:srgbClr val="000000"/>
                          </a:solidFill>
                          <a:latin typeface="+mj-lt"/>
                        </a:rPr>
                        <a:t>$273,513</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$304,677</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r>
                        <a:rPr lang="en-US" sz="1200" b="0" i="0" u="none" strike="noStrike" dirty="0">
                          <a:solidFill>
                            <a:srgbClr val="000000"/>
                          </a:solidFill>
                          <a:latin typeface="+mj-lt"/>
                        </a:rPr>
                        <a:t>Three </a:t>
                      </a:r>
                      <a:r>
                        <a:rPr lang="en-US" sz="1200" b="0" i="0" u="none" strike="noStrike" dirty="0" smtClean="0">
                          <a:solidFill>
                            <a:srgbClr val="000000"/>
                          </a:solidFill>
                          <a:latin typeface="+mj-lt"/>
                        </a:rPr>
                        <a:t>officers on swing </a:t>
                      </a:r>
                      <a:r>
                        <a:rPr lang="en-US" sz="1200" b="0" i="0" u="none" strike="noStrike" dirty="0">
                          <a:solidFill>
                            <a:srgbClr val="000000"/>
                          </a:solidFill>
                          <a:latin typeface="+mj-lt"/>
                        </a:rPr>
                        <a:t>shift</a:t>
                      </a:r>
                    </a:p>
                  </a:txBody>
                  <a:tcPr marL="9525" marR="9525" marT="9525" marB="0" anchor="b">
                    <a:lnL>
                      <a:noFill/>
                    </a:lnL>
                    <a:lnR>
                      <a:noFill/>
                    </a:lnR>
                    <a:lnT>
                      <a:noFill/>
                    </a:lnT>
                    <a:lnB>
                      <a:noFill/>
                    </a:lnB>
                  </a:tcPr>
                </a:tc>
                <a:tc>
                  <a:txBody>
                    <a:bodyPr/>
                    <a:lstStyle/>
                    <a:p>
                      <a:pPr algn="r" fontAlgn="b"/>
                      <a:r>
                        <a:rPr lang="en-US" sz="1200" b="0" i="0" u="none" strike="noStrike">
                          <a:solidFill>
                            <a:srgbClr val="000000"/>
                          </a:solidFill>
                          <a:latin typeface="+mj-lt"/>
                        </a:rPr>
                        <a:t>$283,326</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$316,047</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1" i="0" u="none" strike="noStrike" dirty="0">
                          <a:solidFill>
                            <a:srgbClr val="000000"/>
                          </a:solidFill>
                          <a:latin typeface="+mj-lt"/>
                        </a:rPr>
                        <a:t>Recommendation #3:</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0" i="0" u="none" strike="noStrike" dirty="0" smtClean="0">
                          <a:solidFill>
                            <a:srgbClr val="000000"/>
                          </a:solidFill>
                          <a:latin typeface="+mj-lt"/>
                        </a:rPr>
                        <a:t>One new </a:t>
                      </a:r>
                      <a:r>
                        <a:rPr lang="en-US" sz="1200" b="0" i="0" u="none" strike="noStrike" dirty="0">
                          <a:solidFill>
                            <a:srgbClr val="000000"/>
                          </a:solidFill>
                          <a:latin typeface="+mj-lt"/>
                        </a:rPr>
                        <a:t>safety officer for SCC graveyard shift range 9</a:t>
                      </a: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none" strike="noStrike">
                          <a:solidFill>
                            <a:srgbClr val="000000"/>
                          </a:solidFill>
                          <a:latin typeface="+mj-lt"/>
                        </a:rPr>
                        <a:t>$83,986</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$93,190</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0" i="0" u="none" strike="noStrike" dirty="0">
                          <a:solidFill>
                            <a:srgbClr val="000000"/>
                          </a:solidFill>
                          <a:latin typeface="+mj-lt"/>
                        </a:rPr>
                        <a:t>Two </a:t>
                      </a:r>
                      <a:r>
                        <a:rPr lang="en-US" sz="1200" b="0" i="0" u="none" strike="noStrike" dirty="0" smtClean="0">
                          <a:solidFill>
                            <a:srgbClr val="000000"/>
                          </a:solidFill>
                          <a:latin typeface="+mj-lt"/>
                        </a:rPr>
                        <a:t>new16 </a:t>
                      </a:r>
                      <a:r>
                        <a:rPr lang="en-US" sz="1200" b="0" i="0" u="none" strike="noStrike" dirty="0">
                          <a:solidFill>
                            <a:srgbClr val="000000"/>
                          </a:solidFill>
                          <a:latin typeface="+mj-lt"/>
                        </a:rPr>
                        <a:t>hour/week officers for SCC  weekend graveyard coverage (a)</a:t>
                      </a: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none" strike="noStrike">
                          <a:solidFill>
                            <a:srgbClr val="000000"/>
                          </a:solidFill>
                          <a:latin typeface="+mj-lt"/>
                        </a:rPr>
                        <a:t>$33,758</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$33,758</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0" i="0" u="none" strike="noStrike" dirty="0" smtClean="0">
                          <a:solidFill>
                            <a:srgbClr val="000000"/>
                          </a:solidFill>
                          <a:latin typeface="+mj-lt"/>
                        </a:rPr>
                        <a:t>One new dispatcher </a:t>
                      </a:r>
                      <a:r>
                        <a:rPr lang="en-US" sz="1200" b="0" i="0" u="none" strike="noStrike" dirty="0">
                          <a:solidFill>
                            <a:srgbClr val="000000"/>
                          </a:solidFill>
                          <a:latin typeface="+mj-lt"/>
                        </a:rPr>
                        <a:t>at SCC</a:t>
                      </a: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none" strike="noStrike">
                          <a:solidFill>
                            <a:srgbClr val="000000"/>
                          </a:solidFill>
                          <a:latin typeface="+mj-lt"/>
                        </a:rPr>
                        <a:t>$77,713</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$85,956</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0" i="0" u="none" strike="noStrike" dirty="0">
                          <a:solidFill>
                            <a:srgbClr val="000000"/>
                          </a:solidFill>
                          <a:latin typeface="+mj-lt"/>
                        </a:rPr>
                        <a:t>Three new managers (Sergeant).  1 each at SAC, </a:t>
                      </a:r>
                      <a:r>
                        <a:rPr lang="en-US" sz="1200" b="0" i="0" u="none" strike="noStrike" dirty="0" smtClean="0">
                          <a:solidFill>
                            <a:srgbClr val="000000"/>
                          </a:solidFill>
                          <a:latin typeface="+mj-lt"/>
                        </a:rPr>
                        <a:t>SCC &amp; </a:t>
                      </a:r>
                      <a:r>
                        <a:rPr lang="en-US" sz="1200" b="0" i="0" u="none" strike="noStrike" kern="1200" dirty="0" smtClean="0">
                          <a:solidFill>
                            <a:srgbClr val="000000"/>
                          </a:solidFill>
                          <a:latin typeface="+mn-lt"/>
                          <a:ea typeface="+mn-ea"/>
                          <a:cs typeface="+mn-cs"/>
                        </a:rPr>
                        <a:t>CEC</a:t>
                      </a:r>
                      <a:r>
                        <a:rPr lang="en-US" sz="1200" b="0" i="0" u="none" strike="noStrike" dirty="0" smtClean="0">
                          <a:solidFill>
                            <a:srgbClr val="000000"/>
                          </a:solidFill>
                          <a:latin typeface="+mj-lt"/>
                        </a:rPr>
                        <a:t>.</a:t>
                      </a:r>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none" strike="noStrike" dirty="0" smtClean="0">
                          <a:solidFill>
                            <a:srgbClr val="000000"/>
                          </a:solidFill>
                          <a:latin typeface="+mj-lt"/>
                        </a:rPr>
                        <a:t>$215,069</a:t>
                      </a:r>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dirty="0" smtClean="0">
                          <a:solidFill>
                            <a:srgbClr val="000000"/>
                          </a:solidFill>
                          <a:latin typeface="+mj-lt"/>
                        </a:rPr>
                        <a:t>$286,703</a:t>
                      </a:r>
                      <a:endParaRPr lang="en-US" sz="1200" b="0" i="0" u="none" strike="noStrike" dirty="0">
                        <a:solidFill>
                          <a:srgbClr val="000000"/>
                        </a:solidFill>
                        <a:latin typeface="+mj-lt"/>
                      </a:endParaRP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1" i="0" u="none" strike="noStrike">
                          <a:solidFill>
                            <a:srgbClr val="000000"/>
                          </a:solidFill>
                          <a:latin typeface="+mj-lt"/>
                        </a:rPr>
                        <a:t>Recommendation #4: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r>
              <a:tr h="220926">
                <a:tc gridSpan="2">
                  <a:txBody>
                    <a:bodyPr/>
                    <a:lstStyle/>
                    <a:p>
                      <a:pPr algn="l" fontAlgn="b"/>
                      <a:r>
                        <a:rPr lang="en-US" sz="1200" b="0" i="0" u="none" strike="noStrike">
                          <a:solidFill>
                            <a:srgbClr val="000000"/>
                          </a:solidFill>
                          <a:latin typeface="+mj-lt"/>
                        </a:rPr>
                        <a:t>19 hour/week Env. Safety &amp; Em. Services</a:t>
                      </a:r>
                    </a:p>
                  </a:txBody>
                  <a:tcPr marL="9525" marR="9525" marT="9525" marB="0" anchor="b">
                    <a:lnL>
                      <a:noFill/>
                    </a:lnL>
                    <a:lnR>
                      <a:noFill/>
                    </a:lnR>
                    <a:lnT>
                      <a:noFill/>
                    </a:lnT>
                    <a:lnB>
                      <a:noFill/>
                    </a:lnB>
                  </a:tcPr>
                </a:tc>
                <a:tc hMerge="1">
                  <a:txBody>
                    <a:bodyPr/>
                    <a:lstStyle/>
                    <a:p>
                      <a:endParaRPr lang="en-US"/>
                    </a:p>
                  </a:txBody>
                  <a:tcPr/>
                </a:tc>
                <a:tc>
                  <a:txBody>
                    <a:bodyPr/>
                    <a:lstStyle/>
                    <a:p>
                      <a:pPr algn="r" fontAlgn="b"/>
                      <a:r>
                        <a:rPr lang="en-US" sz="1200" b="0" i="0" u="none" strike="noStrike" dirty="0">
                          <a:solidFill>
                            <a:srgbClr val="000000"/>
                          </a:solidFill>
                          <a:latin typeface="+mj-lt"/>
                        </a:rPr>
                        <a:t>$43,304</a:t>
                      </a:r>
                    </a:p>
                  </a:txBody>
                  <a:tcPr marL="9525" marR="9525" marT="9525" marB="0" anchor="b">
                    <a:lnL>
                      <a:noFill/>
                    </a:lnL>
                    <a:lnR>
                      <a:noFill/>
                    </a:lnR>
                    <a:lnT>
                      <a:noFill/>
                    </a:lnT>
                    <a:lnB>
                      <a:noFill/>
                    </a:lnB>
                  </a:tcPr>
                </a:tc>
                <a:tc>
                  <a:txBody>
                    <a:bodyPr/>
                    <a:lstStyle/>
                    <a:p>
                      <a:pPr algn="l" fontAlgn="b"/>
                      <a:r>
                        <a:rPr lang="en-US" sz="1200" b="0" i="0" u="none" strike="noStrike" dirty="0">
                          <a:solidFill>
                            <a:srgbClr val="000000"/>
                          </a:solidFill>
                          <a:latin typeface="+mj-lt"/>
                        </a:rPr>
                        <a:t>-</a:t>
                      </a:r>
                    </a:p>
                  </a:txBody>
                  <a:tcPr marL="9525" marR="9525" marT="9525" marB="0" anchor="b">
                    <a:lnL>
                      <a:noFill/>
                    </a:lnL>
                    <a:lnR>
                      <a:noFill/>
                    </a:lnR>
                    <a:lnT>
                      <a:noFill/>
                    </a:lnT>
                    <a:lnB>
                      <a:noFill/>
                    </a:lnB>
                  </a:tcPr>
                </a:tc>
                <a:tc>
                  <a:txBody>
                    <a:bodyPr/>
                    <a:lstStyle/>
                    <a:p>
                      <a:pPr algn="l" fontAlgn="b"/>
                      <a:r>
                        <a:rPr lang="en-US" sz="1200" b="0" i="0" u="none" strike="noStrike">
                          <a:solidFill>
                            <a:srgbClr val="000000"/>
                          </a:solidFill>
                          <a:latin typeface="+mj-lt"/>
                        </a:rPr>
                        <a:t>$50,132</a:t>
                      </a:r>
                    </a:p>
                  </a:txBody>
                  <a:tcPr marL="9525" marR="9525" marT="9525" marB="0" anchor="b">
                    <a:lnL>
                      <a:noFill/>
                    </a:lnL>
                    <a:lnR>
                      <a:noFill/>
                    </a:lnR>
                    <a:lnT>
                      <a:noFill/>
                    </a:lnT>
                    <a:lnB>
                      <a:noFill/>
                    </a:lnB>
                  </a:tcPr>
                </a:tc>
              </a:tr>
              <a:tr h="22092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29676">
                <a:tc>
                  <a:txBody>
                    <a:bodyPr/>
                    <a:lstStyle/>
                    <a:p>
                      <a:pPr algn="l" fontAlgn="b"/>
                      <a:endParaRPr lang="en-US" sz="1200" b="0" i="0" u="none" strike="noStrike">
                        <a:solidFill>
                          <a:srgbClr val="000000"/>
                        </a:solidFill>
                        <a:latin typeface="+mj-lt"/>
                      </a:endParaRPr>
                    </a:p>
                  </a:txBody>
                  <a:tcPr marL="9525" marR="9525" marT="9525" marB="0" anchor="b">
                    <a:lnL>
                      <a:noFill/>
                    </a:lnL>
                    <a:lnR>
                      <a:noFill/>
                    </a:lnR>
                    <a:lnT>
                      <a:noFill/>
                    </a:lnT>
                    <a:lnB>
                      <a:noFill/>
                    </a:lnB>
                  </a:tcPr>
                </a:tc>
                <a:tc>
                  <a:txBody>
                    <a:bodyPr/>
                    <a:lstStyle/>
                    <a:p>
                      <a:pPr algn="l" fontAlgn="b"/>
                      <a:r>
                        <a:rPr lang="en-US" sz="1200" b="0" i="0" u="none" strike="noStrike" dirty="0">
                          <a:solidFill>
                            <a:srgbClr val="000000"/>
                          </a:solidFill>
                          <a:latin typeface="+mj-lt"/>
                        </a:rPr>
                        <a:t>Total </a:t>
                      </a:r>
                      <a:r>
                        <a:rPr lang="en-US" sz="1200" b="0" i="0" u="none" strike="noStrike" dirty="0" smtClean="0">
                          <a:solidFill>
                            <a:srgbClr val="000000"/>
                          </a:solidFill>
                          <a:latin typeface="+mj-lt"/>
                        </a:rPr>
                        <a:t>Estimated Salary and Benefit Cost per year.</a:t>
                      </a:r>
                      <a:endParaRPr lang="en-US" sz="1200" b="0" i="0" u="none" strike="noStrike" dirty="0">
                        <a:solidFill>
                          <a:srgbClr val="000000"/>
                        </a:solidFill>
                        <a:latin typeface="+mj-lt"/>
                      </a:endParaRPr>
                    </a:p>
                  </a:txBody>
                  <a:tcPr marL="9525" marR="9525" marT="9525" marB="0" anchor="b">
                    <a:lnL>
                      <a:noFill/>
                    </a:lnL>
                    <a:lnR>
                      <a:noFill/>
                    </a:lnR>
                    <a:lnT>
                      <a:noFill/>
                    </a:lnT>
                    <a:lnB>
                      <a:noFill/>
                    </a:lnB>
                  </a:tcPr>
                </a:tc>
                <a:tc>
                  <a:txBody>
                    <a:bodyPr/>
                    <a:lstStyle/>
                    <a:p>
                      <a:pPr algn="r" fontAlgn="b"/>
                      <a:r>
                        <a:rPr lang="en-US" sz="1200" b="0" i="0" u="none" strike="noStrike" dirty="0" smtClean="0">
                          <a:solidFill>
                            <a:srgbClr val="000000"/>
                          </a:solidFill>
                          <a:latin typeface="+mj-lt"/>
                        </a:rPr>
                        <a:t>$1, 010, 669</a:t>
                      </a:r>
                      <a:endParaRPr lang="en-US" sz="1200" b="0" i="0" u="none" strike="noStrike"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latin typeface="+mj-lt"/>
                        </a:rPr>
                        <a:t>-</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latin typeface="+mj-lt"/>
                        </a:rPr>
                        <a:t>$</a:t>
                      </a:r>
                      <a:r>
                        <a:rPr lang="en-US" sz="1200" b="0" i="0" u="none" strike="noStrike" dirty="0" smtClean="0">
                          <a:solidFill>
                            <a:srgbClr val="000000"/>
                          </a:solidFill>
                          <a:latin typeface="+mj-lt"/>
                        </a:rPr>
                        <a:t>1,086,663</a:t>
                      </a:r>
                      <a:endParaRPr lang="en-US" sz="1200" b="0" i="0" u="none" strike="noStrike"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
        <p:nvSpPr>
          <p:cNvPr id="7" name="Title 1"/>
          <p:cNvSpPr>
            <a:spLocks noGrp="1"/>
          </p:cNvSpPr>
          <p:nvPr>
            <p:ph type="title"/>
          </p:nvPr>
        </p:nvSpPr>
        <p:spPr>
          <a:xfrm>
            <a:off x="457200" y="152400"/>
            <a:ext cx="8229600" cy="914400"/>
          </a:xfrm>
        </p:spPr>
        <p:txBody>
          <a:bodyPr/>
          <a:lstStyle/>
          <a:p>
            <a:pPr>
              <a:lnSpc>
                <a:spcPts val="3500"/>
              </a:lnSpc>
            </a:pPr>
            <a:r>
              <a:rPr lang="en-US" sz="2000" b="1" dirty="0" smtClean="0"/>
              <a:t>Cost Estimate for Salary and Benefits of PSTF Recommendations</a:t>
            </a:r>
            <a:r>
              <a:rPr lang="en-US" sz="2000" dirty="0" smtClean="0"/>
              <a:t> (#1,3,4)</a:t>
            </a: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Questions?</a:t>
            </a:r>
            <a:endParaRPr lang="en-US" sz="3200" dirty="0"/>
          </a:p>
        </p:txBody>
      </p:sp>
    </p:spTree>
    <p:extLst>
      <p:ext uri="{BB962C8B-B14F-4D97-AF65-F5344CB8AC3E}">
        <p14:creationId xmlns:p14="http://schemas.microsoft.com/office/powerpoint/2010/main" val="1974778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buNone/>
            </a:pPr>
            <a:r>
              <a:rPr lang="en-US" sz="2000" dirty="0" smtClean="0"/>
              <a:t>Membership – </a:t>
            </a:r>
          </a:p>
          <a:p>
            <a:r>
              <a:rPr lang="en-US" sz="2000" dirty="0" smtClean="0"/>
              <a:t>Alistair Winter – Interim Director Safety &amp; Security (Chair PSTF).</a:t>
            </a:r>
          </a:p>
          <a:p>
            <a:r>
              <a:rPr lang="en-US" sz="2000" dirty="0" smtClean="0"/>
              <a:t>Paul Walters – Consultant (Retired Chief of Santa Ana Police Department;</a:t>
            </a:r>
          </a:p>
          <a:p>
            <a:r>
              <a:rPr lang="en-US" sz="2000" dirty="0" smtClean="0"/>
              <a:t>Dr. Mike Collins - Vice President of Administrative Services SAC; </a:t>
            </a:r>
          </a:p>
          <a:p>
            <a:r>
              <a:rPr lang="en-US" sz="2000" dirty="0" smtClean="0"/>
              <a:t>Steve Kawa - Vice President of Administrative Services SCC; </a:t>
            </a:r>
          </a:p>
          <a:p>
            <a:r>
              <a:rPr lang="en-US" sz="2000" dirty="0" smtClean="0"/>
              <a:t>Sylvia LeTourneau - Assistant Vice Chancellor of Information Technology Service; </a:t>
            </a:r>
          </a:p>
          <a:p>
            <a:r>
              <a:rPr lang="en-US" sz="2000" dirty="0" smtClean="0"/>
              <a:t>Andy Gonis – Faculty member from SAC;</a:t>
            </a:r>
          </a:p>
          <a:p>
            <a:r>
              <a:rPr lang="en-US" sz="2000" dirty="0" smtClean="0"/>
              <a:t>Beth Hoffman – Faculty member from SCC;</a:t>
            </a:r>
          </a:p>
          <a:p>
            <a:r>
              <a:rPr lang="en-US" sz="2000" dirty="0" smtClean="0"/>
              <a:t>Mike Ediss and Ray Stowell CSEA representatives; </a:t>
            </a:r>
          </a:p>
          <a:p>
            <a:r>
              <a:rPr lang="en-US" sz="2000" dirty="0" smtClean="0"/>
              <a:t>Both Associated Student Governments were contacted for student representatives, but no one was appointed.   </a:t>
            </a:r>
            <a:endParaRPr lang="en-US" sz="2000" dirty="0"/>
          </a:p>
        </p:txBody>
      </p:sp>
      <p:sp>
        <p:nvSpPr>
          <p:cNvPr id="4" name="Title 1"/>
          <p:cNvSpPr>
            <a:spLocks noGrp="1"/>
          </p:cNvSpPr>
          <p:nvPr>
            <p:ph type="title"/>
          </p:nvPr>
        </p:nvSpPr>
        <p:spPr>
          <a:xfrm>
            <a:off x="457200" y="152400"/>
            <a:ext cx="8229600" cy="609600"/>
          </a:xfrm>
        </p:spPr>
        <p:txBody>
          <a:bodyPr/>
          <a:lstStyle/>
          <a:p>
            <a:r>
              <a:rPr lang="en-US" sz="3200" dirty="0" smtClean="0"/>
              <a:t>Public Safety Task Force (PSTF)</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en-US" sz="2800" dirty="0" smtClean="0"/>
              <a:t>Timeline – </a:t>
            </a:r>
          </a:p>
          <a:p>
            <a:pPr lvl="1"/>
            <a:r>
              <a:rPr lang="en-US" sz="1800" dirty="0" smtClean="0"/>
              <a:t>September 20</a:t>
            </a:r>
            <a:r>
              <a:rPr lang="en-US" sz="1800" baseline="30000" dirty="0" smtClean="0"/>
              <a:t>th</a:t>
            </a:r>
            <a:r>
              <a:rPr lang="en-US" sz="1800" dirty="0" smtClean="0"/>
              <a:t> – initial meeting with Paul Walters and Chancellor.</a:t>
            </a:r>
          </a:p>
          <a:p>
            <a:pPr lvl="1"/>
            <a:r>
              <a:rPr lang="en-US" sz="1800" dirty="0" smtClean="0"/>
              <a:t>September 23</a:t>
            </a:r>
            <a:r>
              <a:rPr lang="en-US" sz="1800" baseline="30000" dirty="0" smtClean="0"/>
              <a:t>rd</a:t>
            </a:r>
            <a:r>
              <a:rPr lang="en-US" sz="1800" dirty="0" smtClean="0"/>
              <a:t> – first meeting with Paul Walters to discuss terms of reference and schedule.</a:t>
            </a:r>
          </a:p>
          <a:p>
            <a:pPr lvl="1"/>
            <a:r>
              <a:rPr lang="en-US" sz="1800" dirty="0" smtClean="0"/>
              <a:t>November 4</a:t>
            </a:r>
            <a:r>
              <a:rPr lang="en-US" sz="1800" baseline="30000" dirty="0" smtClean="0"/>
              <a:t>th</a:t>
            </a:r>
            <a:r>
              <a:rPr lang="en-US" sz="1800" dirty="0" smtClean="0"/>
              <a:t> – first meeting of the PSTF.  Discussion around timelines, terms of reference, and the proposed solutions.</a:t>
            </a:r>
          </a:p>
          <a:p>
            <a:pPr lvl="1"/>
            <a:r>
              <a:rPr lang="en-US" sz="1800" dirty="0" smtClean="0"/>
              <a:t>November to January – Research into possible solutions; meetings with Public Safety depts at Mt SAC and Biola University;  telephone conversations with Public Safety Personnel at other various institutions.</a:t>
            </a:r>
          </a:p>
          <a:p>
            <a:pPr lvl="1"/>
            <a:r>
              <a:rPr lang="en-US" sz="1800" dirty="0" smtClean="0"/>
              <a:t>February – Two meetings with Paul Walters regarding final report and recommendations.</a:t>
            </a:r>
          </a:p>
          <a:p>
            <a:pPr lvl="1"/>
            <a:r>
              <a:rPr lang="en-US" sz="1800" dirty="0" smtClean="0"/>
              <a:t>March 7</a:t>
            </a:r>
            <a:r>
              <a:rPr lang="en-US" sz="1800" baseline="30000" dirty="0" smtClean="0"/>
              <a:t>th</a:t>
            </a:r>
            <a:r>
              <a:rPr lang="en-US" sz="1800" dirty="0" smtClean="0"/>
              <a:t> – Presentation of recommendations to Chancellor.</a:t>
            </a:r>
          </a:p>
          <a:p>
            <a:pPr lvl="1"/>
            <a:r>
              <a:rPr lang="en-US" sz="1800" dirty="0" smtClean="0"/>
              <a:t>March 17</a:t>
            </a:r>
            <a:r>
              <a:rPr lang="en-US" sz="1800" baseline="30000" dirty="0" smtClean="0"/>
              <a:t>th</a:t>
            </a:r>
            <a:r>
              <a:rPr lang="en-US" sz="1800" dirty="0" smtClean="0"/>
              <a:t> – Presentation of recommendations to PSTF.  </a:t>
            </a:r>
          </a:p>
          <a:p>
            <a:pPr lvl="1"/>
            <a:r>
              <a:rPr lang="en-US" sz="1800" dirty="0" smtClean="0"/>
              <a:t>March – April – Costing of recommendations and implementation planning.</a:t>
            </a:r>
          </a:p>
        </p:txBody>
      </p:sp>
      <p:sp>
        <p:nvSpPr>
          <p:cNvPr id="4" name="Title 1"/>
          <p:cNvSpPr>
            <a:spLocks noGrp="1"/>
          </p:cNvSpPr>
          <p:nvPr>
            <p:ph type="title"/>
          </p:nvPr>
        </p:nvSpPr>
        <p:spPr>
          <a:xfrm>
            <a:off x="457200" y="76200"/>
            <a:ext cx="8229600" cy="685800"/>
          </a:xfrm>
        </p:spPr>
        <p:txBody>
          <a:bodyPr/>
          <a:lstStyle/>
          <a:p>
            <a:r>
              <a:rPr lang="en-US" sz="3200" dirty="0" smtClean="0"/>
              <a:t>Public Safety Task Force (PSTF)</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rPr>
              <a:t>U.S. Department of Justice</a:t>
            </a:r>
            <a:endParaRPr lang="en-US" sz="3200" dirty="0"/>
          </a:p>
        </p:txBody>
      </p:sp>
      <p:sp>
        <p:nvSpPr>
          <p:cNvPr id="3" name="Content Placeholder 2"/>
          <p:cNvSpPr>
            <a:spLocks noGrp="1"/>
          </p:cNvSpPr>
          <p:nvPr>
            <p:ph idx="1"/>
          </p:nvPr>
        </p:nvSpPr>
        <p:spPr/>
        <p:txBody>
          <a:bodyPr>
            <a:normAutofit lnSpcReduction="10000"/>
          </a:bodyPr>
          <a:lstStyle/>
          <a:p>
            <a:r>
              <a:rPr lang="en-US" b="1" dirty="0"/>
              <a:t>National Center for Campus Public Safety</a:t>
            </a:r>
            <a:endParaRPr lang="en-US" dirty="0"/>
          </a:p>
          <a:p>
            <a:endParaRPr lang="en-US" dirty="0" smtClean="0"/>
          </a:p>
          <a:p>
            <a:r>
              <a:rPr lang="en-US" dirty="0"/>
              <a:t>University of Vermont is intended to foster collaboration among campus public safety </a:t>
            </a:r>
            <a:r>
              <a:rPr lang="en-US" dirty="0" smtClean="0"/>
              <a:t>directors</a:t>
            </a:r>
          </a:p>
          <a:p>
            <a:endParaRPr lang="en-US" dirty="0" smtClean="0"/>
          </a:p>
          <a:p>
            <a:r>
              <a:rPr lang="en-US" dirty="0" smtClean="0"/>
              <a:t>The </a:t>
            </a:r>
            <a:r>
              <a:rPr lang="en-US" dirty="0"/>
              <a:t>national center will be a “one stop shop” for campus public safety </a:t>
            </a:r>
            <a:endParaRPr lang="en-US" dirty="0" smtClean="0"/>
          </a:p>
          <a:p>
            <a:pPr marL="0" indent="0">
              <a:buNone/>
            </a:pPr>
            <a:endParaRPr lang="en-US" dirty="0" smtClean="0"/>
          </a:p>
          <a:p>
            <a:r>
              <a:rPr lang="en-US" dirty="0" smtClean="0"/>
              <a:t>There </a:t>
            </a:r>
            <a:r>
              <a:rPr lang="en-US" dirty="0"/>
              <a:t>will be training and technical assistance online and at the </a:t>
            </a:r>
            <a:r>
              <a:rPr lang="en-US" dirty="0" smtClean="0"/>
              <a:t>center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983627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lnSpc>
                <a:spcPct val="100000"/>
              </a:lnSpc>
              <a:spcBef>
                <a:spcPct val="20000"/>
              </a:spcBef>
            </a:pPr>
            <a:r>
              <a:rPr lang="en-US" sz="3200" dirty="0" smtClean="0">
                <a:solidFill>
                  <a:schemeClr val="accent1"/>
                </a:solidFill>
                <a:effectLst>
                  <a:outerShdw blurRad="38100" dist="38100" dir="2700000" algn="tl">
                    <a:srgbClr val="000000">
                      <a:alpha val="43137"/>
                    </a:srgbClr>
                  </a:outerShdw>
                </a:effectLst>
              </a:rPr>
              <a:t>Challenges</a:t>
            </a:r>
            <a:r>
              <a:rPr lang="en-US" dirty="0" smtClean="0">
                <a:solidFill>
                  <a:schemeClr val="bg2">
                    <a:lumMod val="75000"/>
                  </a:schemeClr>
                </a:solidFill>
                <a:effectLst/>
              </a:rPr>
              <a:t> </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By </a:t>
            </a:r>
            <a:r>
              <a:rPr lang="en-US" dirty="0"/>
              <a:t>their very nature, college campuses are designed to be open and accessible to </a:t>
            </a:r>
            <a:r>
              <a:rPr lang="en-US" dirty="0" smtClean="0"/>
              <a:t>all </a:t>
            </a:r>
          </a:p>
          <a:p>
            <a:endParaRPr lang="en-US" dirty="0"/>
          </a:p>
          <a:p>
            <a:endParaRPr lang="en-US" dirty="0"/>
          </a:p>
          <a:p>
            <a:r>
              <a:rPr lang="en-US" dirty="0" smtClean="0"/>
              <a:t>The </a:t>
            </a:r>
            <a:r>
              <a:rPr lang="en-US" dirty="0"/>
              <a:t>safety of more than 40,000 students is entrusted to campus public </a:t>
            </a:r>
            <a:r>
              <a:rPr lang="en-US" dirty="0" smtClean="0"/>
              <a:t>safety</a:t>
            </a:r>
            <a:endParaRPr lang="en-US" dirty="0"/>
          </a:p>
        </p:txBody>
      </p:sp>
    </p:spTree>
    <p:extLst>
      <p:ext uri="{BB962C8B-B14F-4D97-AF65-F5344CB8AC3E}">
        <p14:creationId xmlns:p14="http://schemas.microsoft.com/office/powerpoint/2010/main" val="786723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smtClean="0"/>
              <a:t>Research</a:t>
            </a:r>
            <a:endParaRPr lang="en-US" sz="3200" dirty="0"/>
          </a:p>
        </p:txBody>
      </p:sp>
      <p:sp>
        <p:nvSpPr>
          <p:cNvPr id="3" name="Content Placeholder 2"/>
          <p:cNvSpPr>
            <a:spLocks noGrp="1"/>
          </p:cNvSpPr>
          <p:nvPr>
            <p:ph idx="1"/>
          </p:nvPr>
        </p:nvSpPr>
        <p:spPr>
          <a:xfrm>
            <a:off x="457200" y="762000"/>
            <a:ext cx="8229600" cy="5715000"/>
          </a:xfrm>
        </p:spPr>
        <p:txBody>
          <a:bodyPr>
            <a:normAutofit/>
          </a:bodyPr>
          <a:lstStyle/>
          <a:p>
            <a:endParaRPr lang="en-US" sz="1800" b="1" dirty="0" smtClean="0"/>
          </a:p>
          <a:p>
            <a:r>
              <a:rPr lang="en-US" sz="1800" b="1" i="1" dirty="0" smtClean="0"/>
              <a:t>Texas </a:t>
            </a:r>
            <a:r>
              <a:rPr lang="en-US" sz="1800" b="1" i="1" dirty="0"/>
              <a:t>State University School of Criminal Justice, Key Research Findings 2000-2010 by J. Peter Blair, PhD and M. Hunter </a:t>
            </a:r>
            <a:r>
              <a:rPr lang="en-US" sz="1800" b="1" i="1" dirty="0" smtClean="0"/>
              <a:t>Martindale.</a:t>
            </a:r>
            <a:endParaRPr lang="en-US" sz="1800" b="1" i="1" dirty="0"/>
          </a:p>
          <a:p>
            <a:r>
              <a:rPr lang="en-US" sz="1800" dirty="0"/>
              <a:t>84 Active Shooter Events (ASEs) occurred between 2000 and 2010. (</a:t>
            </a:r>
            <a:r>
              <a:rPr lang="en-US" sz="1800" i="1" dirty="0"/>
              <a:t>Since 2010, there </a:t>
            </a:r>
            <a:r>
              <a:rPr lang="en-US" sz="1800" i="1" dirty="0" smtClean="0"/>
              <a:t>have </a:t>
            </a:r>
            <a:r>
              <a:rPr lang="en-US" sz="1800" i="1" dirty="0"/>
              <a:t>been 40 additional ASEs</a:t>
            </a:r>
            <a:r>
              <a:rPr lang="en-US" sz="1800" i="1" dirty="0" smtClean="0"/>
              <a:t>)</a:t>
            </a:r>
          </a:p>
          <a:p>
            <a:r>
              <a:rPr lang="en-US" sz="1800" b="1" dirty="0" smtClean="0"/>
              <a:t>Active Shooter Events from 2000-2012 by J. Peter Blair, PH.D., M. Hunter Martaindale, M.S., and Terry Nichols, M.S.</a:t>
            </a:r>
          </a:p>
          <a:p>
            <a:r>
              <a:rPr lang="en-US" sz="1800" dirty="0" smtClean="0"/>
              <a:t>Between 2000 and 2008 - 1 ASE every other month,</a:t>
            </a:r>
          </a:p>
          <a:p>
            <a:r>
              <a:rPr lang="en-US" sz="1800" dirty="0" smtClean="0"/>
              <a:t>Between 2009 and 2012 increased to 1 per month (nearly 16 per year); </a:t>
            </a:r>
          </a:p>
          <a:p>
            <a:r>
              <a:rPr lang="en-US" sz="1800" dirty="0" smtClean="0"/>
              <a:t>The high rate continued in 2013 -- there were 15 incidents last year.</a:t>
            </a:r>
          </a:p>
          <a:p>
            <a:pPr lvl="0"/>
            <a:r>
              <a:rPr lang="en-US" sz="1800" dirty="0" smtClean="0"/>
              <a:t>The median response time for law enforcement was 3 minutes, and the median response time for solo officers was 2 minutes. The median number of people shot per event was 5, not including the shooter.</a:t>
            </a:r>
          </a:p>
          <a:p>
            <a:pPr lvl="0"/>
            <a:r>
              <a:rPr lang="en-US" sz="1800" dirty="0" smtClean="0"/>
              <a:t>Of the 51% of incidents that were still going when law enforcement arrived, 40% of the attackers either died by suicide or surrendered to police.  In the other cases (60%), police officers used force to stop the attackers, most often with firearms.</a:t>
            </a:r>
            <a:endParaRPr lang="en-US" sz="1800" dirty="0"/>
          </a:p>
          <a:p>
            <a:endParaRPr lang="en-US" sz="1800" dirty="0"/>
          </a:p>
          <a:p>
            <a:endParaRPr lang="en-US" sz="1800" dirty="0"/>
          </a:p>
        </p:txBody>
      </p:sp>
    </p:spTree>
    <p:extLst>
      <p:ext uri="{BB962C8B-B14F-4D97-AF65-F5344CB8AC3E}">
        <p14:creationId xmlns:p14="http://schemas.microsoft.com/office/powerpoint/2010/main" val="2332660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Tactics</a:t>
            </a:r>
            <a:endParaRPr lang="en-US" sz="3200" dirty="0"/>
          </a:p>
        </p:txBody>
      </p:sp>
      <p:sp>
        <p:nvSpPr>
          <p:cNvPr id="3" name="Content Placeholder 2"/>
          <p:cNvSpPr>
            <a:spLocks noGrp="1"/>
          </p:cNvSpPr>
          <p:nvPr>
            <p:ph idx="1"/>
          </p:nvPr>
        </p:nvSpPr>
        <p:spPr/>
        <p:txBody>
          <a:bodyPr/>
          <a:lstStyle/>
          <a:p>
            <a:endParaRPr lang="en-US" dirty="0" smtClean="0"/>
          </a:p>
          <a:p>
            <a:r>
              <a:rPr lang="en-US" dirty="0" smtClean="0"/>
              <a:t>In</a:t>
            </a:r>
            <a:r>
              <a:rPr lang="en-US" dirty="0"/>
              <a:t> past events, such as the 1999 shootings at Columbine High School, police would remain outside a building until a trained SWAT (Special Weapons and Tactics) team arrived on the </a:t>
            </a:r>
            <a:r>
              <a:rPr lang="en-US" dirty="0" smtClean="0"/>
              <a:t>scene</a:t>
            </a:r>
            <a:r>
              <a:rPr lang="en-US" dirty="0"/>
              <a:t> </a:t>
            </a:r>
            <a:endParaRPr lang="en-US" dirty="0" smtClean="0"/>
          </a:p>
          <a:p>
            <a:endParaRPr lang="en-US" dirty="0"/>
          </a:p>
          <a:p>
            <a:r>
              <a:rPr lang="en-US" dirty="0" smtClean="0"/>
              <a:t>A single </a:t>
            </a:r>
            <a:r>
              <a:rPr lang="en-US" dirty="0"/>
              <a:t>officer on the scene needs to intervene in an attack, knowing that body counts can rise in an active shooting event with every passing </a:t>
            </a:r>
            <a:r>
              <a:rPr lang="en-US" dirty="0" smtClean="0"/>
              <a:t>second</a:t>
            </a:r>
            <a:endParaRPr lang="en-US" dirty="0"/>
          </a:p>
          <a:p>
            <a:endParaRPr lang="en-US" dirty="0"/>
          </a:p>
        </p:txBody>
      </p:sp>
    </p:spTree>
    <p:extLst>
      <p:ext uri="{BB962C8B-B14F-4D97-AF65-F5344CB8AC3E}">
        <p14:creationId xmlns:p14="http://schemas.microsoft.com/office/powerpoint/2010/main" val="3716613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On the Clock</a:t>
            </a:r>
            <a:endParaRPr lang="en-US" sz="3200"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Today </a:t>
            </a:r>
            <a:r>
              <a:rPr lang="en-US" dirty="0"/>
              <a:t>the shooter knows that he’s on the clock, he knows police are coming for him, they’re going to stop </a:t>
            </a:r>
            <a:r>
              <a:rPr lang="en-US" dirty="0" smtClean="0"/>
              <a:t>him</a:t>
            </a:r>
          </a:p>
          <a:p>
            <a:endParaRPr lang="en-US" dirty="0"/>
          </a:p>
          <a:p>
            <a:r>
              <a:rPr lang="en-US" dirty="0"/>
              <a:t>H</a:t>
            </a:r>
            <a:r>
              <a:rPr lang="en-US" dirty="0" smtClean="0"/>
              <a:t>e </a:t>
            </a:r>
            <a:r>
              <a:rPr lang="en-US" dirty="0"/>
              <a:t>has only a short window to do as much damage as he </a:t>
            </a:r>
            <a:r>
              <a:rPr lang="en-US" dirty="0" smtClean="0"/>
              <a:t>can</a:t>
            </a:r>
            <a:endParaRPr lang="en-US" dirty="0"/>
          </a:p>
          <a:p>
            <a:endParaRPr lang="en-US" dirty="0"/>
          </a:p>
        </p:txBody>
      </p:sp>
    </p:spTree>
    <p:extLst>
      <p:ext uri="{BB962C8B-B14F-4D97-AF65-F5344CB8AC3E}">
        <p14:creationId xmlns:p14="http://schemas.microsoft.com/office/powerpoint/2010/main" val="15632854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20894882-773f-4ca4-8f88-a7623eb85067">65525KZWNX2R-108-583</_dlc_DocId>
    <_dlc_DocIdUrl xmlns="20894882-773f-4ca4-8f88-a7623eb85067">
      <Url>http://www.rsccd.edu/Trustees/_layouts/15/DocIdRedir.aspx?ID=65525KZWNX2R-108-583</Url>
      <Description>65525KZWNX2R-108-583</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90F3B9610F8CBD43B4573F41E1C54E5B" ma:contentTypeVersion="1" ma:contentTypeDescription="Create a new document." ma:contentTypeScope="" ma:versionID="4603d3800ae1476083cdc4cf08114811">
  <xsd:schema xmlns:xsd="http://www.w3.org/2001/XMLSchema" xmlns:xs="http://www.w3.org/2001/XMLSchema" xmlns:p="http://schemas.microsoft.com/office/2006/metadata/properties" xmlns:ns1="http://schemas.microsoft.com/sharepoint/v3" xmlns:ns2="20894882-773f-4ca4-8f88-a7623eb85067" targetNamespace="http://schemas.microsoft.com/office/2006/metadata/properties" ma:root="true" ma:fieldsID="fe50e20023091ab7b6636ab4e40a2ecd" ns1:_="" ns2:_="">
    <xsd:import namespace="http://schemas.microsoft.com/sharepoint/v3"/>
    <xsd:import namespace="20894882-773f-4ca4-8f88-a7623eb85067"/>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0894882-773f-4ca4-8f88-a7623eb85067"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BFD3F7B-D755-4947-86D8-09698FF09A20}"/>
</file>

<file path=customXml/itemProps2.xml><?xml version="1.0" encoding="utf-8"?>
<ds:datastoreItem xmlns:ds="http://schemas.openxmlformats.org/officeDocument/2006/customXml" ds:itemID="{84FCB186-08CB-4451-9C1A-A25449A7ECA7}"/>
</file>

<file path=customXml/itemProps3.xml><?xml version="1.0" encoding="utf-8"?>
<ds:datastoreItem xmlns:ds="http://schemas.openxmlformats.org/officeDocument/2006/customXml" ds:itemID="{515ADFA4-EB31-442E-A847-E9189570A7F2}"/>
</file>

<file path=customXml/itemProps4.xml><?xml version="1.0" encoding="utf-8"?>
<ds:datastoreItem xmlns:ds="http://schemas.openxmlformats.org/officeDocument/2006/customXml" ds:itemID="{AC67B9B2-FA6F-44C3-90D2-82CC5FE6C471}"/>
</file>

<file path=docProps/app.xml><?xml version="1.0" encoding="utf-8"?>
<Properties xmlns="http://schemas.openxmlformats.org/officeDocument/2006/extended-properties" xmlns:vt="http://schemas.openxmlformats.org/officeDocument/2006/docPropsVTypes">
  <Template/>
  <TotalTime>2154</TotalTime>
  <Words>2324</Words>
  <Application>Microsoft Office PowerPoint</Application>
  <PresentationFormat>On-screen Show (4:3)</PresentationFormat>
  <Paragraphs>215</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Century Gothic</vt:lpstr>
      <vt:lpstr>Courier New</vt:lpstr>
      <vt:lpstr>Palatino Linotype</vt:lpstr>
      <vt:lpstr>Times New Roman</vt:lpstr>
      <vt:lpstr>Executive</vt:lpstr>
      <vt:lpstr>RSCCD Public Safety Task Force  </vt:lpstr>
      <vt:lpstr>Public Safety Task Force</vt:lpstr>
      <vt:lpstr>Public Safety Task Force (PSTF)</vt:lpstr>
      <vt:lpstr>Public Safety Task Force (PSTF)</vt:lpstr>
      <vt:lpstr>U.S. Department of Justice</vt:lpstr>
      <vt:lpstr>Challenges </vt:lpstr>
      <vt:lpstr>Research</vt:lpstr>
      <vt:lpstr>Tactics</vt:lpstr>
      <vt:lpstr>On the Clock</vt:lpstr>
      <vt:lpstr>2013 Arapahoe High School shooting</vt:lpstr>
      <vt:lpstr>Time </vt:lpstr>
      <vt:lpstr>RSCCD Safety Officers </vt:lpstr>
      <vt:lpstr>  Recommendation 1: Structure of Safety &amp; Security</vt:lpstr>
      <vt:lpstr>Recommendation 2: Joint Training and Exercises</vt:lpstr>
      <vt:lpstr>Recommendation 3: Additional Officers and Supervisory Coverage</vt:lpstr>
      <vt:lpstr>Recommendation 4: Environmental Safety and Emergency Services position</vt:lpstr>
      <vt:lpstr>Recommendation 5: Community Policing</vt:lpstr>
      <vt:lpstr>Recommendation 6: Written Policies and Formal Agreements</vt:lpstr>
      <vt:lpstr>Recommendation 7: Interoperability</vt:lpstr>
      <vt:lpstr>Recommendation 8: Media and Public Relations</vt:lpstr>
      <vt:lpstr>Recommendation 9: Mass Communication</vt:lpstr>
      <vt:lpstr>Recommendation 10: Coordination Plans</vt:lpstr>
      <vt:lpstr> Recommendation 11:  Orange County Police Chiefs and Sheriff’s Association</vt:lpstr>
      <vt:lpstr>Implementation Timeline</vt:lpstr>
      <vt:lpstr>Cost Estimate for Salary and Benefits of PSTF Recommendations (#1,3,4)</vt:lpstr>
      <vt:lpstr>Questions?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Rancho Santiago Community College District Security Recommendations</dc:title>
  <dc:creator>Office</dc:creator>
  <cp:lastModifiedBy>Winter, Alistair</cp:lastModifiedBy>
  <cp:revision>215</cp:revision>
  <cp:lastPrinted>2014-10-13T21:18:14Z</cp:lastPrinted>
  <dcterms:created xsi:type="dcterms:W3CDTF">2014-03-15T15:41:20Z</dcterms:created>
  <dcterms:modified xsi:type="dcterms:W3CDTF">2014-10-13T21:32:40Z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0x01010090F3B9610F8CBD43B4573F41E1C54E5B</vt:lpwstr>
  </property>
  <property fmtid="{D5CDD505-2E9C-101B-9397-08002B2CF9AE}" pid="3" name="_dlc_DocIdItemGuid">
    <vt:lpwstr>b3da0bba-a061-4bba-a59e-ff769b7b32e9</vt:lpwstr>
  </property>
</Properties>
</file>